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82"/>
  </p:notesMasterIdLst>
  <p:sldIdLst>
    <p:sldId id="257" r:id="rId2"/>
    <p:sldId id="481" r:id="rId3"/>
    <p:sldId id="480" r:id="rId4"/>
    <p:sldId id="331" r:id="rId5"/>
    <p:sldId id="474" r:id="rId6"/>
    <p:sldId id="793" r:id="rId7"/>
    <p:sldId id="475" r:id="rId8"/>
    <p:sldId id="476" r:id="rId9"/>
    <p:sldId id="477" r:id="rId10"/>
    <p:sldId id="478" r:id="rId11"/>
    <p:sldId id="794" r:id="rId12"/>
    <p:sldId id="479" r:id="rId13"/>
    <p:sldId id="416" r:id="rId14"/>
    <p:sldId id="482" r:id="rId15"/>
    <p:sldId id="493" r:id="rId16"/>
    <p:sldId id="489" r:id="rId17"/>
    <p:sldId id="491" r:id="rId18"/>
    <p:sldId id="490" r:id="rId19"/>
    <p:sldId id="483" r:id="rId20"/>
    <p:sldId id="484" r:id="rId21"/>
    <p:sldId id="485" r:id="rId22"/>
    <p:sldId id="486" r:id="rId23"/>
    <p:sldId id="492" r:id="rId24"/>
    <p:sldId id="495" r:id="rId25"/>
    <p:sldId id="494" r:id="rId26"/>
    <p:sldId id="496" r:id="rId27"/>
    <p:sldId id="497" r:id="rId28"/>
    <p:sldId id="498" r:id="rId29"/>
    <p:sldId id="499" r:id="rId30"/>
    <p:sldId id="500" r:id="rId31"/>
    <p:sldId id="501" r:id="rId32"/>
    <p:sldId id="431" r:id="rId33"/>
    <p:sldId id="502" r:id="rId34"/>
    <p:sldId id="515" r:id="rId35"/>
    <p:sldId id="503" r:id="rId36"/>
    <p:sldId id="504" r:id="rId37"/>
    <p:sldId id="505" r:id="rId38"/>
    <p:sldId id="506" r:id="rId39"/>
    <p:sldId id="507" r:id="rId40"/>
    <p:sldId id="508" r:id="rId41"/>
    <p:sldId id="516" r:id="rId42"/>
    <p:sldId id="509" r:id="rId43"/>
    <p:sldId id="510" r:id="rId44"/>
    <p:sldId id="511" r:id="rId45"/>
    <p:sldId id="512" r:id="rId46"/>
    <p:sldId id="517" r:id="rId47"/>
    <p:sldId id="513" r:id="rId48"/>
    <p:sldId id="514" r:id="rId49"/>
    <p:sldId id="297" r:id="rId50"/>
    <p:sldId id="336" r:id="rId51"/>
    <p:sldId id="380" r:id="rId52"/>
    <p:sldId id="385" r:id="rId53"/>
    <p:sldId id="386" r:id="rId54"/>
    <p:sldId id="387" r:id="rId55"/>
    <p:sldId id="388" r:id="rId56"/>
    <p:sldId id="389" r:id="rId57"/>
    <p:sldId id="390" r:id="rId58"/>
    <p:sldId id="406" r:id="rId59"/>
    <p:sldId id="338" r:id="rId60"/>
    <p:sldId id="349" r:id="rId61"/>
    <p:sldId id="350" r:id="rId62"/>
    <p:sldId id="736" r:id="rId63"/>
    <p:sldId id="816" r:id="rId64"/>
    <p:sldId id="817" r:id="rId65"/>
    <p:sldId id="647" r:id="rId66"/>
    <p:sldId id="818" r:id="rId67"/>
    <p:sldId id="819" r:id="rId68"/>
    <p:sldId id="351" r:id="rId69"/>
    <p:sldId id="352" r:id="rId70"/>
    <p:sldId id="741" r:id="rId71"/>
    <p:sldId id="353" r:id="rId72"/>
    <p:sldId id="354" r:id="rId73"/>
    <p:sldId id="738" r:id="rId74"/>
    <p:sldId id="355" r:id="rId75"/>
    <p:sldId id="356" r:id="rId76"/>
    <p:sldId id="473" r:id="rId77"/>
    <p:sldId id="797" r:id="rId78"/>
    <p:sldId id="798" r:id="rId79"/>
    <p:sldId id="799" r:id="rId80"/>
    <p:sldId id="804" r:id="rId81"/>
    <p:sldId id="805" r:id="rId82"/>
    <p:sldId id="806" r:id="rId83"/>
    <p:sldId id="807" r:id="rId84"/>
    <p:sldId id="808" r:id="rId85"/>
    <p:sldId id="809" r:id="rId86"/>
    <p:sldId id="810" r:id="rId87"/>
    <p:sldId id="811" r:id="rId88"/>
    <p:sldId id="800" r:id="rId89"/>
    <p:sldId id="801" r:id="rId90"/>
    <p:sldId id="795" r:id="rId91"/>
    <p:sldId id="812" r:id="rId92"/>
    <p:sldId id="813" r:id="rId93"/>
    <p:sldId id="802" r:id="rId94"/>
    <p:sldId id="803" r:id="rId95"/>
    <p:sldId id="814" r:id="rId96"/>
    <p:sldId id="815" r:id="rId97"/>
    <p:sldId id="518" r:id="rId98"/>
    <p:sldId id="776" r:id="rId99"/>
    <p:sldId id="775" r:id="rId100"/>
    <p:sldId id="781" r:id="rId101"/>
    <p:sldId id="782" r:id="rId102"/>
    <p:sldId id="777" r:id="rId103"/>
    <p:sldId id="778" r:id="rId104"/>
    <p:sldId id="779" r:id="rId105"/>
    <p:sldId id="780" r:id="rId106"/>
    <p:sldId id="771" r:id="rId107"/>
    <p:sldId id="783" r:id="rId108"/>
    <p:sldId id="774" r:id="rId109"/>
    <p:sldId id="519" r:id="rId110"/>
    <p:sldId id="520" r:id="rId111"/>
    <p:sldId id="784" r:id="rId112"/>
    <p:sldId id="786" r:id="rId113"/>
    <p:sldId id="785" r:id="rId114"/>
    <p:sldId id="788" r:id="rId115"/>
    <p:sldId id="787" r:id="rId116"/>
    <p:sldId id="790" r:id="rId117"/>
    <p:sldId id="789" r:id="rId118"/>
    <p:sldId id="791" r:id="rId119"/>
    <p:sldId id="792" r:id="rId120"/>
    <p:sldId id="1538" r:id="rId121"/>
    <p:sldId id="1540" r:id="rId122"/>
    <p:sldId id="1541" r:id="rId123"/>
    <p:sldId id="1539" r:id="rId124"/>
    <p:sldId id="1543" r:id="rId125"/>
    <p:sldId id="1542" r:id="rId126"/>
    <p:sldId id="1545" r:id="rId127"/>
    <p:sldId id="1544" r:id="rId128"/>
    <p:sldId id="1557" r:id="rId129"/>
    <p:sldId id="1468" r:id="rId130"/>
    <p:sldId id="1558" r:id="rId131"/>
    <p:sldId id="1559" r:id="rId132"/>
    <p:sldId id="1556" r:id="rId133"/>
    <p:sldId id="1547" r:id="rId134"/>
    <p:sldId id="1548" r:id="rId135"/>
    <p:sldId id="1549" r:id="rId136"/>
    <p:sldId id="1550" r:id="rId137"/>
    <p:sldId id="1551" r:id="rId138"/>
    <p:sldId id="1552" r:id="rId139"/>
    <p:sldId id="1553" r:id="rId140"/>
    <p:sldId id="1554" r:id="rId141"/>
    <p:sldId id="1555" r:id="rId142"/>
    <p:sldId id="1329" r:id="rId143"/>
    <p:sldId id="1560" r:id="rId144"/>
    <p:sldId id="1561" r:id="rId145"/>
    <p:sldId id="1562" r:id="rId146"/>
    <p:sldId id="1564" r:id="rId147"/>
    <p:sldId id="1563" r:id="rId148"/>
    <p:sldId id="1566" r:id="rId149"/>
    <p:sldId id="1565" r:id="rId150"/>
    <p:sldId id="1568" r:id="rId151"/>
    <p:sldId id="1567" r:id="rId152"/>
    <p:sldId id="1569" r:id="rId153"/>
    <p:sldId id="1570" r:id="rId154"/>
    <p:sldId id="293" r:id="rId155"/>
    <p:sldId id="319" r:id="rId156"/>
    <p:sldId id="820" r:id="rId157"/>
    <p:sldId id="318" r:id="rId158"/>
    <p:sldId id="294" r:id="rId159"/>
    <p:sldId id="1526" r:id="rId160"/>
    <p:sldId id="1496" r:id="rId161"/>
    <p:sldId id="1497" r:id="rId162"/>
    <p:sldId id="1506" r:id="rId163"/>
    <p:sldId id="1516" r:id="rId164"/>
    <p:sldId id="1517" r:id="rId165"/>
    <p:sldId id="1500" r:id="rId166"/>
    <p:sldId id="1499" r:id="rId167"/>
    <p:sldId id="1509" r:id="rId168"/>
    <p:sldId id="1510" r:id="rId169"/>
    <p:sldId id="1518" r:id="rId170"/>
    <p:sldId id="1511" r:id="rId171"/>
    <p:sldId id="1512" r:id="rId172"/>
    <p:sldId id="1519" r:id="rId173"/>
    <p:sldId id="1513" r:id="rId174"/>
    <p:sldId id="1514" r:id="rId175"/>
    <p:sldId id="1524" r:id="rId176"/>
    <p:sldId id="1525" r:id="rId177"/>
    <p:sldId id="1502" r:id="rId178"/>
    <p:sldId id="1501" r:id="rId179"/>
    <p:sldId id="1503" r:id="rId180"/>
    <p:sldId id="1504" r:id="rId18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DCFF"/>
    <a:srgbClr val="99FF99"/>
    <a:srgbClr val="CCFFCC"/>
    <a:srgbClr val="FFCCFF"/>
    <a:srgbClr val="0000FF"/>
    <a:srgbClr val="00B0F0"/>
    <a:srgbClr val="FF99FF"/>
    <a:srgbClr val="CCFF99"/>
    <a:srgbClr val="FF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3" d="100"/>
          <a:sy n="113" d="100"/>
        </p:scale>
        <p:origin x="1548"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slide" Target="slides/slide179.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C8F2CC54-AE74-47F8-8344-83F631550B19}" type="datetimeFigureOut">
              <a:rPr lang="en-US"/>
              <a:t>8/6/2026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0854AC6-779C-4883-8F26-088C96C0AD50}" type="slidenum">
              <a:rPr lang="en-US" altLang="en-US"/>
              <a:t>‹Nr.›</a:t>
            </a:fld>
            <a:endParaRPr lang="en-US" altLang="en-US"/>
          </a:p>
        </p:txBody>
      </p:sp>
    </p:spTree>
    <p:extLst>
      <p:ext uri="{BB962C8B-B14F-4D97-AF65-F5344CB8AC3E}">
        <p14:creationId xmlns:p14="http://schemas.microsoft.com/office/powerpoint/2010/main" val="29673703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7"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21508"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p:cNvSpPr>
            <a:spLocks noGrp="1" noChangeArrowheads="1"/>
          </p:cNvSpPr>
          <p:nvPr>
            <p:ph type="dt" sz="half" idx="10"/>
          </p:nvPr>
        </p:nvSpPr>
        <p:spPr/>
        <p:txBody>
          <a:bodyPr/>
          <a:lstStyle>
            <a:lvl1pPr>
              <a:defRPr/>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a:lvl1pPr>
          </a:lstStyle>
          <a:p>
            <a:fld id="{E203690D-65FC-4C66-B191-517B2CFFC8BC}" type="slidenum">
              <a:rPr lang="en-US" altLang="en-US"/>
              <a:pPr/>
              <a:t>‹Nr.›</a:t>
            </a:fld>
            <a:endParaRPr lang="en-US" altLang="en-US"/>
          </a:p>
        </p:txBody>
      </p:sp>
    </p:spTree>
    <p:extLst>
      <p:ext uri="{BB962C8B-B14F-4D97-AF65-F5344CB8AC3E}">
        <p14:creationId xmlns:p14="http://schemas.microsoft.com/office/powerpoint/2010/main" val="3621227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fld id="{E1AD6FB3-C867-4650-835D-574017E0C8F6}" type="slidenum">
              <a:rPr lang="en-US" altLang="en-US"/>
              <a:pPr/>
              <a:t>‹Nr.›</a:t>
            </a:fld>
            <a:endParaRPr lang="en-US" altLang="en-US"/>
          </a:p>
        </p:txBody>
      </p:sp>
    </p:spTree>
    <p:extLst>
      <p:ext uri="{BB962C8B-B14F-4D97-AF65-F5344CB8AC3E}">
        <p14:creationId xmlns:p14="http://schemas.microsoft.com/office/powerpoint/2010/main" val="680035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fld id="{BA34F550-27D1-4E05-AF47-8321DB9D5BF9}" type="slidenum">
              <a:rPr lang="en-US" altLang="en-US"/>
              <a:pPr/>
              <a:t>‹Nr.›</a:t>
            </a:fld>
            <a:endParaRPr lang="en-US" altLang="en-US"/>
          </a:p>
        </p:txBody>
      </p:sp>
    </p:spTree>
    <p:extLst>
      <p:ext uri="{BB962C8B-B14F-4D97-AF65-F5344CB8AC3E}">
        <p14:creationId xmlns:p14="http://schemas.microsoft.com/office/powerpoint/2010/main" val="1245830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fld id="{B24E14B4-F7D2-4B27-AF0A-9BA14A4C12FF}" type="slidenum">
              <a:rPr lang="en-US" altLang="en-US"/>
              <a:pPr/>
              <a:t>‹Nr.›</a:t>
            </a:fld>
            <a:endParaRPr lang="en-US" altLang="en-US"/>
          </a:p>
        </p:txBody>
      </p:sp>
    </p:spTree>
    <p:extLst>
      <p:ext uri="{BB962C8B-B14F-4D97-AF65-F5344CB8AC3E}">
        <p14:creationId xmlns:p14="http://schemas.microsoft.com/office/powerpoint/2010/main" val="215210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fld id="{56AF06E1-7CF0-4D06-942A-EF32EA7B406A}" type="slidenum">
              <a:rPr lang="en-US" altLang="en-US"/>
              <a:pPr/>
              <a:t>‹Nr.›</a:t>
            </a:fld>
            <a:endParaRPr lang="en-US" altLang="en-US"/>
          </a:p>
        </p:txBody>
      </p:sp>
    </p:spTree>
    <p:extLst>
      <p:ext uri="{BB962C8B-B14F-4D97-AF65-F5344CB8AC3E}">
        <p14:creationId xmlns:p14="http://schemas.microsoft.com/office/powerpoint/2010/main" val="63364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fld id="{EAA8B528-8B84-4440-94EA-FD7BC004426B}" type="slidenum">
              <a:rPr lang="en-US" altLang="en-US"/>
              <a:pPr/>
              <a:t>‹Nr.›</a:t>
            </a:fld>
            <a:endParaRPr lang="en-US" altLang="en-US"/>
          </a:p>
        </p:txBody>
      </p:sp>
    </p:spTree>
    <p:extLst>
      <p:ext uri="{BB962C8B-B14F-4D97-AF65-F5344CB8AC3E}">
        <p14:creationId xmlns:p14="http://schemas.microsoft.com/office/powerpoint/2010/main" val="962196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fld id="{312C7E1B-DD77-4246-BA27-FD1CDCCD55B2}" type="slidenum">
              <a:rPr lang="en-US" altLang="en-US"/>
              <a:pPr/>
              <a:t>‹Nr.›</a:t>
            </a:fld>
            <a:endParaRPr lang="en-US" altLang="en-US"/>
          </a:p>
        </p:txBody>
      </p:sp>
    </p:spTree>
    <p:extLst>
      <p:ext uri="{BB962C8B-B14F-4D97-AF65-F5344CB8AC3E}">
        <p14:creationId xmlns:p14="http://schemas.microsoft.com/office/powerpoint/2010/main" val="168739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fld id="{5FAC1E2F-A5B1-4B71-9684-FCE9D47CADC2}" type="slidenum">
              <a:rPr lang="en-US" altLang="en-US"/>
              <a:pPr/>
              <a:t>‹Nr.›</a:t>
            </a:fld>
            <a:endParaRPr lang="en-US" altLang="en-US"/>
          </a:p>
        </p:txBody>
      </p:sp>
    </p:spTree>
    <p:extLst>
      <p:ext uri="{BB962C8B-B14F-4D97-AF65-F5344CB8AC3E}">
        <p14:creationId xmlns:p14="http://schemas.microsoft.com/office/powerpoint/2010/main" val="105251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fld id="{5722639B-716C-4D41-9112-EF3D92154225}" type="slidenum">
              <a:rPr lang="en-US" altLang="en-US"/>
              <a:pPr/>
              <a:t>‹Nr.›</a:t>
            </a:fld>
            <a:endParaRPr lang="en-US" altLang="en-US"/>
          </a:p>
        </p:txBody>
      </p:sp>
    </p:spTree>
    <p:extLst>
      <p:ext uri="{BB962C8B-B14F-4D97-AF65-F5344CB8AC3E}">
        <p14:creationId xmlns:p14="http://schemas.microsoft.com/office/powerpoint/2010/main" val="158222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fld id="{8BEB819C-85C5-4909-AB63-2605DC20FC9D}" type="slidenum">
              <a:rPr lang="en-US" altLang="en-US"/>
              <a:pPr/>
              <a:t>‹Nr.›</a:t>
            </a:fld>
            <a:endParaRPr lang="en-US" altLang="en-US"/>
          </a:p>
        </p:txBody>
      </p:sp>
    </p:spTree>
    <p:extLst>
      <p:ext uri="{BB962C8B-B14F-4D97-AF65-F5344CB8AC3E}">
        <p14:creationId xmlns:p14="http://schemas.microsoft.com/office/powerpoint/2010/main" val="5587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fld id="{6503CD1D-ABF8-4F6E-B2E8-A40E661AB40E}" type="slidenum">
              <a:rPr lang="en-US" altLang="en-US"/>
              <a:pPr/>
              <a:t>‹Nr.›</a:t>
            </a:fld>
            <a:endParaRPr lang="en-US" altLang="en-US"/>
          </a:p>
        </p:txBody>
      </p:sp>
    </p:spTree>
    <p:extLst>
      <p:ext uri="{BB962C8B-B14F-4D97-AF65-F5344CB8AC3E}">
        <p14:creationId xmlns:p14="http://schemas.microsoft.com/office/powerpoint/2010/main" val="832362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2048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endParaRPr lang="en-US" altLang="en-US"/>
          </a:p>
        </p:txBody>
      </p:sp>
      <p:sp>
        <p:nvSpPr>
          <p:cNvPr id="2048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en-US" altLang="en-US"/>
          </a:p>
        </p:txBody>
      </p:sp>
      <p:sp>
        <p:nvSpPr>
          <p:cNvPr id="20487" name="Rectangle 7"/>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3B45B313-202B-4D75-BC64-E812675DD812}" type="slidenum">
              <a:rPr lang="en-US" altLang="en-US"/>
              <a:t>‹Nr.›</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5" name="Oval 11"/>
            <p:cNvSpPr>
              <a:spLocks noChangeArrowheads="1"/>
            </p:cNvSpPr>
            <p:nvPr/>
          </p:nvSpPr>
          <p:spPr bwMode="auto">
            <a:xfrm>
              <a:off x="5360" y="960"/>
              <a:ext cx="78"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6" name="Oval 12"/>
            <p:cNvSpPr>
              <a:spLocks noChangeArrowheads="1"/>
            </p:cNvSpPr>
            <p:nvPr/>
          </p:nvSpPr>
          <p:spPr bwMode="auto">
            <a:xfrm>
              <a:off x="5136" y="1072"/>
              <a:ext cx="80"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7" name="Oval 13"/>
            <p:cNvSpPr>
              <a:spLocks noChangeArrowheads="1"/>
            </p:cNvSpPr>
            <p:nvPr/>
          </p:nvSpPr>
          <p:spPr bwMode="auto">
            <a:xfrm>
              <a:off x="5248" y="1072"/>
              <a:ext cx="79"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8" name="Oval 14"/>
            <p:cNvSpPr>
              <a:spLocks noChangeArrowheads="1"/>
            </p:cNvSpPr>
            <p:nvPr/>
          </p:nvSpPr>
          <p:spPr bwMode="auto">
            <a:xfrm>
              <a:off x="5360" y="1072"/>
              <a:ext cx="78"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9" name="Oval 15"/>
            <p:cNvSpPr>
              <a:spLocks noChangeArrowheads="1"/>
            </p:cNvSpPr>
            <p:nvPr/>
          </p:nvSpPr>
          <p:spPr bwMode="auto">
            <a:xfrm>
              <a:off x="5472" y="1072"/>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0" name="Oval 16"/>
            <p:cNvSpPr>
              <a:spLocks noChangeArrowheads="1"/>
            </p:cNvSpPr>
            <p:nvPr/>
          </p:nvSpPr>
          <p:spPr bwMode="auto">
            <a:xfrm>
              <a:off x="5136" y="1184"/>
              <a:ext cx="80"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1" name="Oval 17"/>
            <p:cNvSpPr>
              <a:spLocks noChangeArrowheads="1"/>
            </p:cNvSpPr>
            <p:nvPr/>
          </p:nvSpPr>
          <p:spPr bwMode="auto">
            <a:xfrm>
              <a:off x="5248" y="1184"/>
              <a:ext cx="79"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2" name="Oval 18"/>
            <p:cNvSpPr>
              <a:spLocks noChangeArrowheads="1"/>
            </p:cNvSpPr>
            <p:nvPr/>
          </p:nvSpPr>
          <p:spPr bwMode="auto">
            <a:xfrm>
              <a:off x="5360" y="1184"/>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3" name="Oval 19"/>
            <p:cNvSpPr>
              <a:spLocks noChangeArrowheads="1"/>
            </p:cNvSpPr>
            <p:nvPr/>
          </p:nvSpPr>
          <p:spPr bwMode="auto">
            <a:xfrm>
              <a:off x="5472" y="1184"/>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4" name="Oval 20"/>
            <p:cNvSpPr>
              <a:spLocks noChangeArrowheads="1"/>
            </p:cNvSpPr>
            <p:nvPr/>
          </p:nvSpPr>
          <p:spPr bwMode="auto">
            <a:xfrm>
              <a:off x="5584" y="1184"/>
              <a:ext cx="80"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7" name="Oval 23"/>
            <p:cNvSpPr>
              <a:spLocks noChangeArrowheads="1"/>
            </p:cNvSpPr>
            <p:nvPr/>
          </p:nvSpPr>
          <p:spPr bwMode="auto">
            <a:xfrm>
              <a:off x="5360" y="1296"/>
              <a:ext cx="78"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8" name="Oval 24"/>
            <p:cNvSpPr>
              <a:spLocks noChangeArrowheads="1"/>
            </p:cNvSpPr>
            <p:nvPr/>
          </p:nvSpPr>
          <p:spPr bwMode="auto">
            <a:xfrm>
              <a:off x="5472" y="1296"/>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1" name="Oval 27"/>
            <p:cNvSpPr>
              <a:spLocks noChangeArrowheads="1"/>
            </p:cNvSpPr>
            <p:nvPr/>
          </p:nvSpPr>
          <p:spPr bwMode="auto">
            <a:xfrm>
              <a:off x="5360" y="1408"/>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2" name="Oval 28"/>
            <p:cNvSpPr>
              <a:spLocks noChangeArrowheads="1"/>
            </p:cNvSpPr>
            <p:nvPr/>
          </p:nvSpPr>
          <p:spPr bwMode="auto">
            <a:xfrm>
              <a:off x="5472" y="1408"/>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6" name="Oval 32"/>
            <p:cNvSpPr>
              <a:spLocks noChangeArrowheads="1"/>
            </p:cNvSpPr>
            <p:nvPr/>
          </p:nvSpPr>
          <p:spPr bwMode="auto">
            <a:xfrm>
              <a:off x="5360" y="1520"/>
              <a:ext cx="78"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7" name="Oval 33"/>
            <p:cNvSpPr>
              <a:spLocks noChangeArrowheads="1"/>
            </p:cNvSpPr>
            <p:nvPr/>
          </p:nvSpPr>
          <p:spPr bwMode="auto">
            <a:xfrm>
              <a:off x="5472" y="1520"/>
              <a:ext cx="78"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8" name="Oval 34"/>
            <p:cNvSpPr>
              <a:spLocks noChangeArrowheads="1"/>
            </p:cNvSpPr>
            <p:nvPr/>
          </p:nvSpPr>
          <p:spPr bwMode="auto">
            <a:xfrm>
              <a:off x="5136" y="1632"/>
              <a:ext cx="80"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9" name="Oval 35"/>
            <p:cNvSpPr>
              <a:spLocks noChangeArrowheads="1"/>
            </p:cNvSpPr>
            <p:nvPr/>
          </p:nvSpPr>
          <p:spPr bwMode="auto">
            <a:xfrm>
              <a:off x="5248" y="1632"/>
              <a:ext cx="79"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0" name="Oval 36"/>
            <p:cNvSpPr>
              <a:spLocks noChangeArrowheads="1"/>
            </p:cNvSpPr>
            <p:nvPr/>
          </p:nvSpPr>
          <p:spPr bwMode="auto">
            <a:xfrm>
              <a:off x="5360" y="1632"/>
              <a:ext cx="78" cy="7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1" name="Oval 37"/>
            <p:cNvSpPr>
              <a:spLocks noChangeArrowheads="1"/>
            </p:cNvSpPr>
            <p:nvPr/>
          </p:nvSpPr>
          <p:spPr bwMode="auto">
            <a:xfrm>
              <a:off x="5472" y="1632"/>
              <a:ext cx="78" cy="7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3" name="Oval 39"/>
            <p:cNvSpPr>
              <a:spLocks noChangeArrowheads="1"/>
            </p:cNvSpPr>
            <p:nvPr/>
          </p:nvSpPr>
          <p:spPr bwMode="auto">
            <a:xfrm>
              <a:off x="5472" y="1744"/>
              <a:ext cx="78"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
        <p:nvSpPr>
          <p:cNvPr id="3075" name="Rectangle 3"/>
          <p:cNvSpPr>
            <a:spLocks noGrp="1" noChangeArrowheads="1"/>
          </p:cNvSpPr>
          <p:nvPr>
            <p:ph type="body" idx="1"/>
          </p:nvPr>
        </p:nvSpPr>
        <p:spPr/>
        <p:txBody>
          <a:bodyPr wrap="square" lIns="25400" tIns="12700" rIns="25400" bIns="12700"/>
          <a:lstStyle/>
          <a:p>
            <a:pPr eaLnBrk="1" hangingPunct="1"/>
            <a:r>
              <a:rPr lang="en-US" altLang="en-US" sz="1200" b="1">
                <a:solidFill>
                  <a:srgbClr val="0000FF"/>
                </a:solidFill>
              </a:rPr>
              <a:t>S</a:t>
            </a:r>
            <a:endParaRPr lang="en-US" altLang="en-US">
              <a:solidFill>
                <a:srgbClr val="0000FF"/>
              </a:solidFill>
            </a:endParaRPr>
          </a:p>
          <a:p>
            <a:pPr eaLnBrk="1" hangingPunct="1"/>
            <a:r>
              <a:rPr lang="en-US" altLang="en-US" sz="1200" b="1">
                <a:solidFill>
                  <a:srgbClr val="0000FF"/>
                </a:solidFill>
              </a:rPr>
              <a:t>T</a:t>
            </a:r>
            <a:r>
              <a:rPr lang="en-US" altLang="en-US" sz="1200">
                <a:solidFill>
                  <a:srgbClr val="0000FF"/>
                </a:solidFill>
              </a:rPr>
              <a:t> </a:t>
            </a:r>
          </a:p>
          <a:p>
            <a:pPr eaLnBrk="1" hangingPunct="1"/>
            <a:r>
              <a:rPr lang="en-US" altLang="en-US" sz="1200" b="1">
                <a:solidFill>
                  <a:srgbClr val="0000FF"/>
                </a:solidFill>
              </a:rPr>
              <a:t>U</a:t>
            </a:r>
            <a:endParaRPr lang="en-US" altLang="en-US">
              <a:solidFill>
                <a:srgbClr val="0000FF"/>
              </a:solidFill>
            </a:endParaRPr>
          </a:p>
          <a:p>
            <a:pPr eaLnBrk="1" hangingPunct="1"/>
            <a:r>
              <a:rPr lang="en-US" altLang="en-US" sz="1200" b="1">
                <a:solidFill>
                  <a:srgbClr val="0000FF"/>
                </a:solidFill>
              </a:rPr>
              <a:t>M</a:t>
            </a:r>
            <a:endParaRPr lang="en-US" altLang="en-US">
              <a:solidFill>
                <a:srgbClr val="0000FF"/>
              </a:solidFill>
            </a:endParaRPr>
          </a:p>
          <a:p>
            <a:pPr eaLnBrk="1" hangingPunct="1"/>
            <a:r>
              <a:rPr lang="en-US" altLang="en-US" sz="1200" b="1">
                <a:solidFill>
                  <a:srgbClr val="0000FF"/>
                </a:solidFill>
              </a:rPr>
              <a:t>P</a:t>
            </a:r>
            <a:endParaRPr lang="en-US" altLang="en-US">
              <a:solidFill>
                <a:srgbClr val="0000FF"/>
              </a:solidFill>
            </a:endParaRPr>
          </a:p>
          <a:p>
            <a:pPr eaLnBrk="1" hangingPunct="1"/>
            <a:r>
              <a:rPr lang="en-US" altLang="en-US" sz="1200" b="1">
                <a:solidFill>
                  <a:srgbClr val="0000FF"/>
                </a:solidFill>
              </a:rPr>
              <a:t>E</a:t>
            </a:r>
            <a:endParaRPr lang="en-US" altLang="en-US">
              <a:solidFill>
                <a:srgbClr val="0000FF"/>
              </a:solidFill>
            </a:endParaRPr>
          </a:p>
          <a:p>
            <a:pPr eaLnBrk="1" hangingPunct="1"/>
            <a:r>
              <a:rPr lang="en-US" altLang="en-US" sz="1200" b="1">
                <a:solidFill>
                  <a:srgbClr val="0000FF"/>
                </a:solidFill>
              </a:rPr>
              <a:t>D</a:t>
            </a:r>
            <a:endParaRPr lang="en-US" altLang="en-US">
              <a:solidFill>
                <a:srgbClr val="0000FF"/>
              </a:solidFill>
            </a:endParaRPr>
          </a:p>
        </p:txBody>
      </p:sp>
      <p:sp>
        <p:nvSpPr>
          <p:cNvPr id="307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635DBE3E-DB42-4E0F-8CF6-7FC2593131B0}" type="slidenum">
              <a:rPr lang="en-US" altLang="en-US" sz="1000"/>
              <a:t>1</a:t>
            </a:fld>
            <a:endParaRPr lang="en-US" altLang="en-US" sz="1000"/>
          </a:p>
        </p:txBody>
      </p:sp>
      <p:sp>
        <p:nvSpPr>
          <p:cNvPr id="2" name="TextBox 1">
            <a:extLst>
              <a:ext uri="{FF2B5EF4-FFF2-40B4-BE49-F238E27FC236}">
                <a16:creationId xmlns:a16="http://schemas.microsoft.com/office/drawing/2014/main" id="{A6351E72-E354-4F97-8FA8-82846AA87CC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3" name="TextBox 2">
            <a:extLst>
              <a:ext uri="{FF2B5EF4-FFF2-40B4-BE49-F238E27FC236}">
                <a16:creationId xmlns:a16="http://schemas.microsoft.com/office/drawing/2014/main" id="{50100447-EF94-4D84-9AD3-FD3FC2D669A1}"/>
              </a:ext>
            </a:extLst>
          </p:cNvPr>
          <p:cNvSpPr txBox="1"/>
          <p:nvPr/>
        </p:nvSpPr>
        <p:spPr>
          <a:xfrm>
            <a:off x="3276600" y="2967335"/>
            <a:ext cx="4473058" cy="646331"/>
          </a:xfrm>
          <a:prstGeom prst="rect">
            <a:avLst/>
          </a:prstGeom>
          <a:noFill/>
        </p:spPr>
        <p:txBody>
          <a:bodyPr wrap="square" lIns="25400" tIns="12700" rIns="25400" bIns="12700" rtlCol="0">
            <a:spAutoFit/>
          </a:bodyPr>
          <a:lstStyle/>
          <a:p>
            <a:r>
              <a:rPr lang="en-US" sz="1200" i="1" dirty="0"/>
              <a:t>Was ist der Zweck der Eselsbrücke, </a:t>
            </a:r>
            <a:r>
              <a:rPr lang="en-US" sz="1200" i="1" dirty="0" err="1"/>
              <a:t>d. h.</a:t>
            </a:r>
            <a:r>
              <a:rPr lang="en-US" sz="1200" i="1" dirty="0"/>
              <a:t>, was hilft sie dabei, sich zu erinnern?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eaLnBrk="1" hangingPunct="1"/>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dirty="0">
                <a:solidFill>
                  <a:srgbClr val="0000FF"/>
                </a:solidFill>
              </a:rPr>
              <a:t>Endotheliale Dystrophie (CHED)</a:t>
            </a: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a:t>
            </a:fld>
            <a:endParaRPr lang="en-US" altLang="en-US" sz="1000"/>
          </a:p>
        </p:txBody>
      </p:sp>
      <p:sp>
        <p:nvSpPr>
          <p:cNvPr id="4102" name="TextBox 1"/>
          <p:cNvSpPr txBox="1">
            <a:spLocks noChangeArrowheads="1"/>
          </p:cNvSpPr>
          <p:nvPr/>
        </p:nvSpPr>
        <p:spPr bwMode="auto">
          <a:xfrm>
            <a:off x="6324601" y="4724400"/>
            <a:ext cx="23621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(CHED = kongenitale hereditäre Endothel-Dystrophie)</a:t>
            </a:r>
          </a:p>
        </p:txBody>
      </p:sp>
      <p:sp>
        <p:nvSpPr>
          <p:cNvPr id="8" name="Rectangle 2">
            <a:extLst>
              <a:ext uri="{FF2B5EF4-FFF2-40B4-BE49-F238E27FC236}">
                <a16:creationId xmlns:a16="http://schemas.microsoft.com/office/drawing/2014/main" id="{6621195C-57B0-46C2-AB10-6C16ADE1805A}"/>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9" name="TextBox 8">
            <a:extLst>
              <a:ext uri="{FF2B5EF4-FFF2-40B4-BE49-F238E27FC236}">
                <a16:creationId xmlns:a16="http://schemas.microsoft.com/office/drawing/2014/main" id="{273D1329-F6F0-45B8-B117-A2D80757CD86}"/>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9">
            <a:extLst>
              <a:ext uri="{FF2B5EF4-FFF2-40B4-BE49-F238E27FC236}">
                <a16:creationId xmlns:a16="http://schemas.microsoft.com/office/drawing/2014/main" id="{375DD7CB-AD17-4EC7-9EA9-598D4E8EC34D}"/>
              </a:ext>
            </a:extLst>
          </p:cNvPr>
          <p:cNvSpPr txBox="1"/>
          <p:nvPr/>
        </p:nvSpPr>
        <p:spPr>
          <a:xfrm>
            <a:off x="1600200" y="5215882"/>
            <a:ext cx="2172390" cy="210314"/>
          </a:xfrm>
          <a:prstGeom prst="rect">
            <a:avLst/>
          </a:prstGeom>
          <a:noFill/>
        </p:spPr>
        <p:txBody>
          <a:bodyPr wrap="square" lIns="25400" tIns="12700" rIns="25400" bIns="12700" rtlCol="0">
            <a:spAutoFit/>
          </a:bodyPr>
          <a:lstStyle/>
          <a:p>
            <a:r>
              <a:rPr lang="en-US" sz="1200" i="1" dirty="0"/>
              <a:t>(</a:t>
            </a:r>
            <a:r>
              <a:rPr lang="en-US" sz="1200" i="1" dirty="0" err="1">
                <a:solidFill>
                  <a:srgbClr val="0000FF"/>
                </a:solidFill>
              </a:rPr>
              <a:t>Ödem</a:t>
            </a:r>
            <a:r>
              <a:rPr lang="en-US" sz="1200" i="1" dirty="0">
                <a:solidFill>
                  <a:srgbClr val="0000FF"/>
                </a:solidFill>
              </a:rPr>
              <a:t> </a:t>
            </a:r>
            <a:r>
              <a:rPr lang="en-US" sz="1200" dirty="0"/>
              <a:t>funktioniert ebenfalls)</a:t>
            </a:r>
          </a:p>
        </p:txBody>
      </p:sp>
    </p:spTree>
    <p:extLst>
      <p:ext uri="{BB962C8B-B14F-4D97-AF65-F5344CB8AC3E}">
        <p14:creationId xmlns:p14="http://schemas.microsoft.com/office/powerpoint/2010/main" val="22836233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100</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Frage und Antwort</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2180084"/>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1200" i="1" dirty="0">
                <a:solidFill>
                  <a:schemeClr val="bg1">
                    <a:lumMod val="75000"/>
                  </a:schemeClr>
                </a:solidFill>
              </a:rPr>
              <a:t>In drei Worten: Um welche Erkrankung handelt es sich bei der Peters-Anomalie</a:t>
            </a:r>
            <a:r>
              <a:rPr lang="en-US" sz="1200" i="1" dirty="0">
                <a:solidFill>
                  <a:schemeClr val="bg1">
                    <a:lumMod val="75000"/>
                  </a:schemeClr>
                </a:solidFill>
              </a:rPr>
              <a:t>?</a:t>
            </a:r>
          </a:p>
          <a:p>
            <a:pPr eaLnBrk="1" hangingPunct="1"/>
            <a:r>
              <a:rPr lang="en-US" sz="1200" dirty="0">
                <a:solidFill>
                  <a:schemeClr val="bg1">
                    <a:lumMod val="75000"/>
                  </a:schemeClr>
                </a:solidFill>
              </a:rPr>
              <a:t>Es handelt sich um ein klassisches Beispiel für eine  Dysgenesie des vorderen Augenabschnitts</a:t>
            </a:r>
          </a:p>
          <a:p>
            <a:pPr eaLnBrk="1" hangingPunct="1"/>
            <a:endParaRPr lang="en-US" sz="1600" dirty="0">
              <a:solidFill>
                <a:srgbClr val="CCFFCC"/>
              </a:solidFill>
            </a:endParaRPr>
          </a:p>
          <a:p>
            <a:pPr eaLnBrk="1" hangingPunct="1"/>
            <a:r>
              <a:rPr lang="en-US" sz="1200" i="1" dirty="0">
                <a:solidFill>
                  <a:srgbClr val="CCFFCC"/>
                </a:solidFill>
              </a:rPr>
              <a:t>Wie äußert sie sich?</a:t>
            </a:r>
          </a:p>
          <a:p>
            <a:pPr eaLnBrk="1" hangingPunct="1"/>
            <a:r>
              <a:rPr lang="en-US" sz="1200" dirty="0">
                <a:solidFill>
                  <a:srgbClr val="CCFFCC"/>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CCFFCC"/>
              </a:solidFill>
            </a:endParaRPr>
          </a:p>
          <a:p>
            <a:pPr eaLnBrk="1" hangingPunct="1"/>
            <a:r>
              <a:rPr lang="en-US" sz="1200" i="1" dirty="0">
                <a:solidFill>
                  <a:srgbClr val="CCFFCC"/>
                </a:solidFill>
              </a:rPr>
              <a:t>Welche spezifischen Anomalien treten häufig auf?</a:t>
            </a: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
        <p:nvSpPr>
          <p:cNvPr id="2" name="TextBox 1">
            <a:extLst>
              <a:ext uri="{FF2B5EF4-FFF2-40B4-BE49-F238E27FC236}">
                <a16:creationId xmlns:a16="http://schemas.microsoft.com/office/drawing/2014/main" id="{ECBF00D2-2508-47AF-B959-66502650155E}"/>
              </a:ext>
            </a:extLst>
          </p:cNvPr>
          <p:cNvSpPr txBox="1"/>
          <p:nvPr/>
        </p:nvSpPr>
        <p:spPr>
          <a:xfrm>
            <a:off x="1981200" y="1744865"/>
            <a:ext cx="4800600" cy="954107"/>
          </a:xfrm>
          <a:prstGeom prst="rect">
            <a:avLst/>
          </a:prstGeom>
          <a:solidFill>
            <a:schemeClr val="accent6">
              <a:lumMod val="60000"/>
              <a:lumOff val="40000"/>
            </a:schemeClr>
          </a:solidFill>
        </p:spPr>
        <p:txBody>
          <a:bodyPr wrap="square" lIns="25400" tIns="12700" rIns="25400" bIns="12700" rtlCol="0">
            <a:spAutoFit/>
          </a:bodyPr>
          <a:lstStyle/>
          <a:p>
            <a:pPr eaLnBrk="1" hangingPunct="1"/>
            <a:r>
              <a:rPr lang="en-US" sz="1200" i="1" dirty="0">
                <a:solidFill>
                  <a:srgbClr val="0000FF"/>
                </a:solidFill>
              </a:rPr>
              <a:t>Mit </a:t>
            </a:r>
            <a:r>
              <a:rPr lang="en-US" sz="1200" dirty="0">
                <a:solidFill>
                  <a:srgbClr val="0000FF"/>
                </a:solidFill>
              </a:rPr>
              <a:t>einem </a:t>
            </a:r>
            <a:r>
              <a:rPr lang="en-US" sz="1200" i="1" dirty="0">
                <a:solidFill>
                  <a:srgbClr val="0000FF"/>
                </a:solidFill>
              </a:rPr>
              <a:t>Wort: Um welche Erkrankung handelt es sich?</a:t>
            </a:r>
          </a:p>
          <a:p>
            <a:pPr eaLnBrk="1" hangingPunct="1"/>
            <a:r>
              <a:rPr lang="en-US" sz="1200" dirty="0">
                <a:solidFill>
                  <a:srgbClr val="0000FF"/>
                </a:solidFill>
              </a:rPr>
              <a:t>Es handelt sich um eine  Neurokristopathie , was bedeutet, dass sie sekundär zum Versagen der  Neuralleistenzellen  entsteht, ordnungsgemäß zu wandern und/oder sich zu differenzieren</a:t>
            </a:r>
          </a:p>
        </p:txBody>
      </p:sp>
      <p:sp>
        <p:nvSpPr>
          <p:cNvPr id="9" name="Rectangle 8">
            <a:extLst>
              <a:ext uri="{FF2B5EF4-FFF2-40B4-BE49-F238E27FC236}">
                <a16:creationId xmlns:a16="http://schemas.microsoft.com/office/drawing/2014/main" id="{C4639DF5-4188-4C42-B5E7-89AAD3824DD6}"/>
              </a:ext>
            </a:extLst>
          </p:cNvPr>
          <p:cNvSpPr/>
          <p:nvPr/>
        </p:nvSpPr>
        <p:spPr>
          <a:xfrm>
            <a:off x="3657600" y="1937223"/>
            <a:ext cx="1219200" cy="1963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0CF4848-7996-45C5-BDE6-74EAFB282BFB}"/>
              </a:ext>
            </a:extLst>
          </p:cNvPr>
          <p:cNvSpPr/>
          <p:nvPr/>
        </p:nvSpPr>
        <p:spPr>
          <a:xfrm>
            <a:off x="3939464" y="2168666"/>
            <a:ext cx="1318336" cy="1572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238172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101</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chemeClr val="bg1">
                    <a:lumMod val="75000"/>
                  </a:schemeClr>
                </a:solidFill>
              </a:rPr>
              <a:t>In drei Worten: Um welche Erkrankung handelt es sich bei der Peters-Anomalie?</a:t>
            </a:r>
          </a:p>
          <a:p>
            <a:pPr eaLnBrk="1" hangingPunct="1"/>
            <a:r>
              <a:rPr lang="en-US" sz="1200" dirty="0">
                <a:solidFill>
                  <a:schemeClr val="bg1">
                    <a:lumMod val="75000"/>
                  </a:schemeClr>
                </a:solidFill>
              </a:rPr>
              <a:t>Es handelt sich um ein klassisches Beispiel für eine  Dysgenesie des vorderen Augenabschnitts</a:t>
            </a:r>
          </a:p>
          <a:p>
            <a:pPr eaLnBrk="1" hangingPunct="1"/>
            <a:endParaRPr lang="en-US" sz="1600" dirty="0">
              <a:solidFill>
                <a:srgbClr val="CCFFCC"/>
              </a:solidFill>
            </a:endParaRPr>
          </a:p>
          <a:p>
            <a:pPr eaLnBrk="1" hangingPunct="1"/>
            <a:r>
              <a:rPr lang="en-US" sz="1200" i="1" dirty="0">
                <a:solidFill>
                  <a:srgbClr val="CCFFCC"/>
                </a:solidFill>
              </a:rPr>
              <a:t>Wie äußert sie sich?</a:t>
            </a:r>
          </a:p>
          <a:p>
            <a:pPr eaLnBrk="1" hangingPunct="1"/>
            <a:r>
              <a:rPr lang="en-US" sz="1200" dirty="0">
                <a:solidFill>
                  <a:srgbClr val="CCFFCC"/>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CCFFCC"/>
              </a:solidFill>
            </a:endParaRPr>
          </a:p>
          <a:p>
            <a:pPr eaLnBrk="1" hangingPunct="1"/>
            <a:r>
              <a:rPr lang="en-US" sz="1200" i="1" dirty="0">
                <a:solidFill>
                  <a:srgbClr val="CCFFCC"/>
                </a:solidFill>
              </a:rPr>
              <a:t>Welche spezifischen Anomalien treten häufig auf?</a:t>
            </a: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
        <p:nvSpPr>
          <p:cNvPr id="2" name="TextBox 1">
            <a:extLst>
              <a:ext uri="{FF2B5EF4-FFF2-40B4-BE49-F238E27FC236}">
                <a16:creationId xmlns:a16="http://schemas.microsoft.com/office/drawing/2014/main" id="{ECBF00D2-2508-47AF-B959-66502650155E}"/>
              </a:ext>
            </a:extLst>
          </p:cNvPr>
          <p:cNvSpPr txBox="1"/>
          <p:nvPr/>
        </p:nvSpPr>
        <p:spPr>
          <a:xfrm>
            <a:off x="1981200" y="1744865"/>
            <a:ext cx="4800600" cy="954107"/>
          </a:xfrm>
          <a:prstGeom prst="rect">
            <a:avLst/>
          </a:prstGeom>
          <a:solidFill>
            <a:schemeClr val="accent6">
              <a:lumMod val="60000"/>
              <a:lumOff val="40000"/>
            </a:schemeClr>
          </a:solidFill>
        </p:spPr>
        <p:txBody>
          <a:bodyPr wrap="square" lIns="25400" tIns="12700" rIns="25400" bIns="12700" rtlCol="0">
            <a:spAutoFit/>
          </a:bodyPr>
          <a:lstStyle/>
          <a:p>
            <a:pPr eaLnBrk="1" hangingPunct="1"/>
            <a:r>
              <a:rPr lang="en-US" sz="1200" i="1" dirty="0">
                <a:solidFill>
                  <a:srgbClr val="0000FF"/>
                </a:solidFill>
              </a:rPr>
              <a:t>Mit </a:t>
            </a:r>
            <a:r>
              <a:rPr lang="en-US" sz="1200" dirty="0">
                <a:solidFill>
                  <a:srgbClr val="0000FF"/>
                </a:solidFill>
              </a:rPr>
              <a:t>einem </a:t>
            </a:r>
            <a:r>
              <a:rPr lang="en-US" sz="1200" i="1" dirty="0">
                <a:solidFill>
                  <a:srgbClr val="0000FF"/>
                </a:solidFill>
              </a:rPr>
              <a:t>Wort: Um welche Erkrankung handelt es sich?</a:t>
            </a:r>
          </a:p>
          <a:p>
            <a:pPr eaLnBrk="1" hangingPunct="1"/>
            <a:r>
              <a:rPr lang="en-US" sz="1200" dirty="0">
                <a:solidFill>
                  <a:srgbClr val="0000FF"/>
                </a:solidFill>
              </a:rPr>
              <a:t>Es handelt sich um eine </a:t>
            </a:r>
            <a:r>
              <a:rPr lang="en-US" sz="1200" dirty="0">
                <a:solidFill>
                  <a:schemeClr val="bg1"/>
                </a:solidFill>
              </a:rPr>
              <a:t>Neurokristopathie</a:t>
            </a:r>
            <a:r>
              <a:rPr lang="en-US" sz="1200" dirty="0">
                <a:solidFill>
                  <a:srgbClr val="0000FF"/>
                </a:solidFill>
              </a:rPr>
              <a:t>, was bedeutet, dass sie sekundär zum Versagen der Neuralleistenzellen bei der Migration und/oder Differenzierung entsteht</a:t>
            </a:r>
          </a:p>
        </p:txBody>
      </p:sp>
    </p:spTree>
    <p:extLst>
      <p:ext uri="{BB962C8B-B14F-4D97-AF65-F5344CB8AC3E}">
        <p14:creationId xmlns:p14="http://schemas.microsoft.com/office/powerpoint/2010/main" val="113005081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102</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rgbClr val="0000FF"/>
                </a:solidFill>
              </a:rPr>
              <a:t>In drei Worten: Um welche Erkrankung handelt es sich bei der Peters-Anomalie?</a:t>
            </a:r>
          </a:p>
          <a:p>
            <a:pPr eaLnBrk="1" hangingPunct="1"/>
            <a:r>
              <a:rPr lang="en-US" sz="1200" dirty="0">
                <a:solidFill>
                  <a:srgbClr val="0000FF"/>
                </a:solidFill>
              </a:rPr>
              <a:t>Es handelt sich um ein klassisches Beispiel für eine  Dysgenesie des vorderen Augenabschnitts</a:t>
            </a:r>
          </a:p>
          <a:p>
            <a:pPr eaLnBrk="1" hangingPunct="1"/>
            <a:endParaRPr lang="en-US" sz="1600" dirty="0">
              <a:solidFill>
                <a:srgbClr val="0000FF"/>
              </a:solidFill>
            </a:endParaRPr>
          </a:p>
          <a:p>
            <a:pPr eaLnBrk="1" hangingPunct="1"/>
            <a:r>
              <a:rPr lang="en-US" sz="1200" i="1" dirty="0">
                <a:solidFill>
                  <a:srgbClr val="0000FF"/>
                </a:solidFill>
              </a:rPr>
              <a:t>Wie äußert sie sich?</a:t>
            </a:r>
            <a:endParaRPr lang="en-US" sz="1600" i="1" dirty="0">
              <a:solidFill>
                <a:srgbClr val="CCFFCC"/>
              </a:solidFill>
            </a:endParaRPr>
          </a:p>
          <a:p>
            <a:pPr eaLnBrk="1" hangingPunct="1"/>
            <a:r>
              <a:rPr lang="en-US" sz="1200" dirty="0">
                <a:solidFill>
                  <a:srgbClr val="CCFFCC"/>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CCFFCC"/>
              </a:solidFill>
            </a:endParaRPr>
          </a:p>
          <a:p>
            <a:pPr eaLnBrk="1" hangingPunct="1"/>
            <a:r>
              <a:rPr lang="en-US" sz="1200" i="1" dirty="0">
                <a:solidFill>
                  <a:srgbClr val="CCFFCC"/>
                </a:solidFill>
              </a:rPr>
              <a:t>Welche spezifischen Anomalien treten häufig auf?</a:t>
            </a: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Tree>
    <p:extLst>
      <p:ext uri="{BB962C8B-B14F-4D97-AF65-F5344CB8AC3E}">
        <p14:creationId xmlns:p14="http://schemas.microsoft.com/office/powerpoint/2010/main" val="24444164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103</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rgbClr val="0000FF"/>
                </a:solidFill>
              </a:rPr>
              <a:t>In drei Worten: Um welche Erkrankung handelt es sich bei der Peters-Anomalie?</a:t>
            </a:r>
          </a:p>
          <a:p>
            <a:pPr eaLnBrk="1" hangingPunct="1"/>
            <a:r>
              <a:rPr lang="en-US" sz="1200" dirty="0">
                <a:solidFill>
                  <a:srgbClr val="0000FF"/>
                </a:solidFill>
              </a:rPr>
              <a:t>Es handelt sich um ein klassisches Beispiel für eine  Dysgenesie des vorderen Augenabschnitts</a:t>
            </a:r>
          </a:p>
          <a:p>
            <a:pPr eaLnBrk="1" hangingPunct="1"/>
            <a:endParaRPr lang="en-US" sz="1600" dirty="0">
              <a:solidFill>
                <a:srgbClr val="0000FF"/>
              </a:solidFill>
            </a:endParaRPr>
          </a:p>
          <a:p>
            <a:pPr eaLnBrk="1" hangingPunct="1"/>
            <a:r>
              <a:rPr lang="en-US" sz="1200" i="1" dirty="0">
                <a:solidFill>
                  <a:srgbClr val="0000FF"/>
                </a:solidFill>
              </a:rPr>
              <a:t>Wie äußert sie sich?</a:t>
            </a:r>
          </a:p>
          <a:p>
            <a:pPr eaLnBrk="1" hangingPunct="1"/>
            <a:r>
              <a:rPr lang="en-US" sz="1200" dirty="0">
                <a:solidFill>
                  <a:srgbClr val="0000FF"/>
                </a:solidFill>
              </a:rPr>
              <a:t>Als Hornhauttrübung bei der Geburt (na klar, das steht ja in der STUMPED-Eselsbrücke). Der Schweregrad der Trübung reicht von einer schwachen Trübung bis hin zu einem undurchsichtigen, erhabenen und vaskularisierten Durcheinander.</a:t>
            </a:r>
            <a:endParaRPr lang="en-US" sz="1600" dirty="0">
              <a:solidFill>
                <a:srgbClr val="CCFFCC"/>
              </a:solidFill>
            </a:endParaRPr>
          </a:p>
          <a:p>
            <a:pPr eaLnBrk="1" hangingPunct="1"/>
            <a:endParaRPr lang="en-US" sz="1600" dirty="0">
              <a:solidFill>
                <a:srgbClr val="CCFFCC"/>
              </a:solidFill>
            </a:endParaRPr>
          </a:p>
          <a:p>
            <a:pPr eaLnBrk="1" hangingPunct="1"/>
            <a:r>
              <a:rPr lang="en-US" sz="1200" i="1" dirty="0">
                <a:solidFill>
                  <a:srgbClr val="CCFFCC"/>
                </a:solidFill>
              </a:rPr>
              <a:t>Welche spezifischen Anomalien treten häufig auf?</a:t>
            </a: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Tree>
    <p:extLst>
      <p:ext uri="{BB962C8B-B14F-4D97-AF65-F5344CB8AC3E}">
        <p14:creationId xmlns:p14="http://schemas.microsoft.com/office/powerpoint/2010/main" val="6297350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104</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rgbClr val="0000FF"/>
                </a:solidFill>
              </a:rPr>
              <a:t>In drei Worten: Um welche Erkrankung handelt es sich bei der Peters-Anomalie?</a:t>
            </a:r>
          </a:p>
          <a:p>
            <a:pPr eaLnBrk="1" hangingPunct="1"/>
            <a:r>
              <a:rPr lang="en-US" sz="1200" dirty="0">
                <a:solidFill>
                  <a:srgbClr val="0000FF"/>
                </a:solidFill>
              </a:rPr>
              <a:t>Es handelt sich um ein klassisches Beispiel für eine  Dysgenesie des vorderen Augenabschnitts</a:t>
            </a:r>
          </a:p>
          <a:p>
            <a:pPr eaLnBrk="1" hangingPunct="1"/>
            <a:endParaRPr lang="en-US" sz="1600" dirty="0">
              <a:solidFill>
                <a:srgbClr val="0000FF"/>
              </a:solidFill>
            </a:endParaRPr>
          </a:p>
          <a:p>
            <a:pPr eaLnBrk="1" hangingPunct="1"/>
            <a:r>
              <a:rPr lang="en-US" sz="1200" i="1" dirty="0">
                <a:solidFill>
                  <a:srgbClr val="0000FF"/>
                </a:solidFill>
              </a:rPr>
              <a:t>Wie äußert sie sich?</a:t>
            </a:r>
          </a:p>
          <a:p>
            <a:pPr eaLnBrk="1" hangingPunct="1"/>
            <a:r>
              <a:rPr lang="en-US" sz="1200" dirty="0">
                <a:solidFill>
                  <a:srgbClr val="0000FF"/>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0000FF"/>
              </a:solidFill>
            </a:endParaRPr>
          </a:p>
          <a:p>
            <a:pPr eaLnBrk="1" hangingPunct="1"/>
            <a:r>
              <a:rPr lang="en-US" sz="1200" i="1" dirty="0">
                <a:solidFill>
                  <a:srgbClr val="0000FF"/>
                </a:solidFill>
              </a:rPr>
              <a:t>Welche spezifischen Anomalien treten häufig auf?</a:t>
            </a:r>
            <a:endParaRPr lang="en-US" sz="1600" i="1" dirty="0">
              <a:solidFill>
                <a:srgbClr val="CCFFCC"/>
              </a:solidFill>
            </a:endParaRP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Tree>
    <p:extLst>
      <p:ext uri="{BB962C8B-B14F-4D97-AF65-F5344CB8AC3E}">
        <p14:creationId xmlns:p14="http://schemas.microsoft.com/office/powerpoint/2010/main" val="40938866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105</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rgbClr val="0000FF"/>
                </a:solidFill>
              </a:rPr>
              <a:t>In drei Worten: Um welche Erkrankung handelt es sich bei der Peters-Anomalie?</a:t>
            </a:r>
          </a:p>
          <a:p>
            <a:pPr eaLnBrk="1" hangingPunct="1"/>
            <a:r>
              <a:rPr lang="en-US" sz="1200" dirty="0">
                <a:solidFill>
                  <a:srgbClr val="0000FF"/>
                </a:solidFill>
              </a:rPr>
              <a:t>Es handelt sich um ein klassisches Beispiel für eine  Dysgenesie des vorderen Augenabschnitts</a:t>
            </a:r>
          </a:p>
          <a:p>
            <a:pPr eaLnBrk="1" hangingPunct="1"/>
            <a:endParaRPr lang="en-US" sz="1600" dirty="0">
              <a:solidFill>
                <a:srgbClr val="0000FF"/>
              </a:solidFill>
            </a:endParaRPr>
          </a:p>
          <a:p>
            <a:pPr eaLnBrk="1" hangingPunct="1"/>
            <a:r>
              <a:rPr lang="en-US" sz="1200" i="1" dirty="0">
                <a:solidFill>
                  <a:srgbClr val="0000FF"/>
                </a:solidFill>
              </a:rPr>
              <a:t>Wie äußert sie sich?</a:t>
            </a:r>
          </a:p>
          <a:p>
            <a:pPr eaLnBrk="1" hangingPunct="1"/>
            <a:r>
              <a:rPr lang="en-US" sz="1200" dirty="0">
                <a:solidFill>
                  <a:srgbClr val="0000FF"/>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0000FF"/>
              </a:solidFill>
            </a:endParaRPr>
          </a:p>
          <a:p>
            <a:pPr eaLnBrk="1" hangingPunct="1"/>
            <a:r>
              <a:rPr lang="en-US" sz="1200" i="1" dirty="0">
                <a:solidFill>
                  <a:srgbClr val="0000FF"/>
                </a:solidFill>
              </a:rPr>
              <a:t>Welche spezifischen Anomalien treten häufig auf?</a:t>
            </a:r>
          </a:p>
          <a:p>
            <a:pPr eaLnBrk="1" hangingPunct="1"/>
            <a:r>
              <a:rPr lang="en-US" sz="1200" dirty="0">
                <a:solidFill>
                  <a:srgbClr val="0000FF"/>
                </a:solidFill>
              </a:rPr>
              <a:t>Es liegt ein Defekt im hinteren zentralen Hornhautbereich vor, einschließlich des Fehlens der Descemet-Membran und des darunterliegenden Endothels. Häufig sind Verwachsungen vorhanden, die sich von der Iris bis zum hinteren Hornhautdefekt erstrecken. </a:t>
            </a:r>
            <a:r>
              <a:rPr lang="en-US" sz="1200" dirty="0">
                <a:solidFill>
                  <a:srgbClr val="CCFFCC"/>
                </a:solidFill>
              </a:rPr>
              <a:t>Die Linse kann klein, kataraktös und deformiert sein und am Defekt in der hinteren Hornhaut anliegen.</a:t>
            </a:r>
          </a:p>
        </p:txBody>
      </p:sp>
    </p:spTree>
    <p:extLst>
      <p:ext uri="{BB962C8B-B14F-4D97-AF65-F5344CB8AC3E}">
        <p14:creationId xmlns:p14="http://schemas.microsoft.com/office/powerpoint/2010/main" val="401149092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49614"/>
          <a:stretch/>
        </p:blipFill>
        <p:spPr>
          <a:xfrm>
            <a:off x="304800" y="2971799"/>
            <a:ext cx="8458200" cy="2362201"/>
          </a:xfrm>
          <a:prstGeom prst="rect">
            <a:avLst/>
          </a:prstGeom>
        </p:spPr>
      </p:pic>
      <p:sp>
        <p:nvSpPr>
          <p:cNvPr id="4" name="TextBox 3"/>
          <p:cNvSpPr txBox="1"/>
          <p:nvPr/>
        </p:nvSpPr>
        <p:spPr>
          <a:xfrm>
            <a:off x="3612205" y="6096000"/>
            <a:ext cx="1843390" cy="369332"/>
          </a:xfrm>
          <a:prstGeom prst="rect">
            <a:avLst/>
          </a:prstGeom>
          <a:noFill/>
        </p:spPr>
        <p:txBody>
          <a:bodyPr wrap="square" lIns="25400" tIns="12700" rIns="25400" bIns="12700" rtlCol="0">
            <a:spAutoFit/>
          </a:bodyPr>
          <a:lstStyle/>
          <a:p>
            <a:pPr algn="ctr"/>
            <a:r>
              <a:rPr lang="en-US" sz="1200" dirty="0"/>
              <a:t>Peters-Anomalie</a:t>
            </a:r>
          </a:p>
        </p:txBody>
      </p:sp>
      <p:sp>
        <p:nvSpPr>
          <p:cNvPr id="2" name="TextBox 1"/>
          <p:cNvSpPr txBox="1"/>
          <p:nvPr/>
        </p:nvSpPr>
        <p:spPr>
          <a:xfrm>
            <a:off x="5029200" y="1917411"/>
            <a:ext cx="3429000" cy="584775"/>
          </a:xfrm>
          <a:prstGeom prst="rect">
            <a:avLst/>
          </a:prstGeom>
          <a:noFill/>
        </p:spPr>
        <p:txBody>
          <a:bodyPr wrap="square" lIns="25400" tIns="12700" rIns="25400" bIns="12700" rtlCol="0">
            <a:spAutoFit/>
          </a:bodyPr>
          <a:lstStyle/>
          <a:p>
            <a:r>
              <a:rPr lang="en-US" sz="1200" b="1" dirty="0">
                <a:solidFill>
                  <a:srgbClr val="0000FF"/>
                </a:solidFill>
              </a:rPr>
              <a:t>2. </a:t>
            </a:r>
            <a:r>
              <a:rPr lang="en-US" sz="1200" dirty="0">
                <a:solidFill>
                  <a:srgbClr val="0000FF"/>
                </a:solidFill>
              </a:rPr>
              <a:t>Verwachsungen, die sich von der Iris bis zum hinteren Hornhautdefekt erstrecken</a:t>
            </a:r>
            <a:endParaRPr lang="en-US" sz="1600" dirty="0"/>
          </a:p>
        </p:txBody>
      </p:sp>
      <p:sp>
        <p:nvSpPr>
          <p:cNvPr id="5" name="TextBox 4"/>
          <p:cNvSpPr txBox="1"/>
          <p:nvPr/>
        </p:nvSpPr>
        <p:spPr>
          <a:xfrm>
            <a:off x="381000" y="1905000"/>
            <a:ext cx="3840805" cy="830997"/>
          </a:xfrm>
          <a:prstGeom prst="rect">
            <a:avLst/>
          </a:prstGeom>
          <a:noFill/>
        </p:spPr>
        <p:txBody>
          <a:bodyPr wrap="square" lIns="25400" tIns="12700" rIns="25400" bIns="12700" rtlCol="0">
            <a:spAutoFit/>
          </a:bodyPr>
          <a:lstStyle/>
          <a:p>
            <a:r>
              <a:rPr lang="en-US" sz="1200" b="1" dirty="0">
                <a:solidFill>
                  <a:srgbClr val="0000FF"/>
                </a:solidFill>
              </a:rPr>
              <a:t>1. </a:t>
            </a:r>
            <a:r>
              <a:rPr lang="en-US" sz="1200" dirty="0">
                <a:solidFill>
                  <a:srgbClr val="0000FF"/>
                </a:solidFill>
              </a:rPr>
              <a:t>Defekt der hinteren zentralen Hornhaut, einschließlich des Fehlens der Descemet-Membran und des darunterliegenden Endothels</a:t>
            </a:r>
            <a:endParaRPr lang="en-US" sz="1600" dirty="0"/>
          </a:p>
        </p:txBody>
      </p:sp>
      <p:sp>
        <p:nvSpPr>
          <p:cNvPr id="8" name="TextBox 7">
            <a:extLst>
              <a:ext uri="{FF2B5EF4-FFF2-40B4-BE49-F238E27FC236}">
                <a16:creationId xmlns:a16="http://schemas.microsoft.com/office/drawing/2014/main" id="{5ED59AC6-EC1F-4849-BABD-94D9F4FB88D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7161333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107</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rgbClr val="0000FF"/>
                </a:solidFill>
              </a:rPr>
              <a:t>In drei Worten: Um welche Erkrankung handelt es sich bei der Peters-Anomalie?</a:t>
            </a:r>
          </a:p>
          <a:p>
            <a:pPr eaLnBrk="1" hangingPunct="1"/>
            <a:r>
              <a:rPr lang="en-US" sz="1200" dirty="0">
                <a:solidFill>
                  <a:srgbClr val="0000FF"/>
                </a:solidFill>
              </a:rPr>
              <a:t>Es handelt sich um ein klassisches Beispiel für eine  Dysgenesie des vorderen Augenabschnitts</a:t>
            </a:r>
          </a:p>
          <a:p>
            <a:pPr eaLnBrk="1" hangingPunct="1"/>
            <a:endParaRPr lang="en-US" sz="1600" dirty="0">
              <a:solidFill>
                <a:srgbClr val="0000FF"/>
              </a:solidFill>
            </a:endParaRPr>
          </a:p>
          <a:p>
            <a:pPr eaLnBrk="1" hangingPunct="1"/>
            <a:r>
              <a:rPr lang="en-US" sz="1200" i="1" dirty="0">
                <a:solidFill>
                  <a:srgbClr val="0000FF"/>
                </a:solidFill>
              </a:rPr>
              <a:t>Wie äußert sie sich?</a:t>
            </a:r>
          </a:p>
          <a:p>
            <a:pPr eaLnBrk="1" hangingPunct="1"/>
            <a:r>
              <a:rPr lang="en-US" sz="1200" dirty="0">
                <a:solidFill>
                  <a:srgbClr val="0000FF"/>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0000FF"/>
              </a:solidFill>
            </a:endParaRPr>
          </a:p>
          <a:p>
            <a:pPr eaLnBrk="1" hangingPunct="1"/>
            <a:r>
              <a:rPr lang="en-US" sz="1200" i="1" dirty="0">
                <a:solidFill>
                  <a:srgbClr val="0000FF"/>
                </a:solidFill>
              </a:rPr>
              <a:t>Welche spezifischen Anomalien treten häufig auf?</a:t>
            </a:r>
          </a:p>
          <a:p>
            <a:pPr eaLnBrk="1" hangingPunct="1"/>
            <a:r>
              <a:rPr lang="en-US" sz="1200" dirty="0">
                <a:solidFill>
                  <a:srgbClr val="0000FF"/>
                </a:solidFill>
              </a:rPr>
              <a:t>Es liegt ein Defekt im hinteren zentralen Hornhautbereich vor, einschließlich des Fehlens der Descemet-Membran und des darunterliegenden Endothels. Häufig sind Verwachsungen vorhanden, die sich von der Iris bis zum hinteren Hornhautdefekt erstrecken. </a:t>
            </a:r>
            <a:r>
              <a:rPr lang="en-US" sz="1200" dirty="0"/>
              <a:t>Die Linse kann klein, kataraktös und deformiert sein und am Defekt in der hinteren Hornhaut anliegen.</a:t>
            </a:r>
          </a:p>
        </p:txBody>
      </p:sp>
    </p:spTree>
    <p:extLst>
      <p:ext uri="{BB962C8B-B14F-4D97-AF65-F5344CB8AC3E}">
        <p14:creationId xmlns:p14="http://schemas.microsoft.com/office/powerpoint/2010/main" val="333770487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278" y="1509663"/>
            <a:ext cx="6925443" cy="3838674"/>
          </a:xfrm>
          <a:prstGeom prst="rect">
            <a:avLst/>
          </a:prstGeom>
        </p:spPr>
      </p:pic>
      <p:sp>
        <p:nvSpPr>
          <p:cNvPr id="4" name="TextBox 3"/>
          <p:cNvSpPr txBox="1"/>
          <p:nvPr/>
        </p:nvSpPr>
        <p:spPr>
          <a:xfrm>
            <a:off x="1837557" y="6096000"/>
            <a:ext cx="5545109" cy="369332"/>
          </a:xfrm>
          <a:prstGeom prst="rect">
            <a:avLst/>
          </a:prstGeom>
          <a:noFill/>
        </p:spPr>
        <p:txBody>
          <a:bodyPr wrap="square" lIns="25400" tIns="12700" rIns="25400" bIns="12700" rtlCol="0">
            <a:spAutoFit/>
          </a:bodyPr>
          <a:lstStyle/>
          <a:p>
            <a:pPr algn="ctr"/>
            <a:r>
              <a:rPr lang="en-US" sz="1200" dirty="0"/>
              <a:t>Peters-Anomalie: Kleine, trübe, deformierte Linse</a:t>
            </a:r>
          </a:p>
        </p:txBody>
      </p:sp>
      <p:sp>
        <p:nvSpPr>
          <p:cNvPr id="5" name="TextBox 4">
            <a:extLst>
              <a:ext uri="{FF2B5EF4-FFF2-40B4-BE49-F238E27FC236}">
                <a16:creationId xmlns:a16="http://schemas.microsoft.com/office/drawing/2014/main" id="{39260FD3-75C6-4F5C-8BBD-933B245B5B77}"/>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5887261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CBE69-3FA9-4323-9841-FC5A2830F740}"/>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109</a:t>
            </a:fld>
            <a:endParaRPr lang="en-US" altLang="en-US"/>
          </a:p>
        </p:txBody>
      </p:sp>
      <p:sp>
        <p:nvSpPr>
          <p:cNvPr id="5" name="TextBox 4">
            <a:extLst>
              <a:ext uri="{FF2B5EF4-FFF2-40B4-BE49-F238E27FC236}">
                <a16:creationId xmlns:a16="http://schemas.microsoft.com/office/drawing/2014/main" id="{2E1D3AF8-F853-47A1-986F-B53A125BD42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Box 5">
            <a:extLst>
              <a:ext uri="{FF2B5EF4-FFF2-40B4-BE49-F238E27FC236}">
                <a16:creationId xmlns:a16="http://schemas.microsoft.com/office/drawing/2014/main" id="{9FF7E85C-34F5-4BB9-BD4F-4A28E84DAC8E}"/>
              </a:ext>
            </a:extLst>
          </p:cNvPr>
          <p:cNvSpPr txBox="1"/>
          <p:nvPr/>
        </p:nvSpPr>
        <p:spPr>
          <a:xfrm>
            <a:off x="3650308" y="6107668"/>
            <a:ext cx="1843390" cy="369332"/>
          </a:xfrm>
          <a:prstGeom prst="rect">
            <a:avLst/>
          </a:prstGeom>
          <a:noFill/>
        </p:spPr>
        <p:txBody>
          <a:bodyPr wrap="square" lIns="25400" tIns="12700" rIns="25400" bIns="12700" rtlCol="0">
            <a:spAutoFit/>
          </a:bodyPr>
          <a:lstStyle/>
          <a:p>
            <a:pPr algn="ctr"/>
            <a:r>
              <a:rPr lang="en-US" sz="1200" dirty="0"/>
              <a:t>Peters-Anomalie</a:t>
            </a:r>
          </a:p>
        </p:txBody>
      </p:sp>
      <p:pic>
        <p:nvPicPr>
          <p:cNvPr id="3" name="Picture 2">
            <a:extLst>
              <a:ext uri="{FF2B5EF4-FFF2-40B4-BE49-F238E27FC236}">
                <a16:creationId xmlns:a16="http://schemas.microsoft.com/office/drawing/2014/main" id="{57157F60-CE73-4CCB-B03E-C0B96EEB7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721" y="1018424"/>
            <a:ext cx="4024279" cy="3377519"/>
          </a:xfrm>
          <a:prstGeom prst="rect">
            <a:avLst/>
          </a:prstGeom>
        </p:spPr>
      </p:pic>
      <p:sp>
        <p:nvSpPr>
          <p:cNvPr id="9" name="TextBox 8">
            <a:extLst>
              <a:ext uri="{FF2B5EF4-FFF2-40B4-BE49-F238E27FC236}">
                <a16:creationId xmlns:a16="http://schemas.microsoft.com/office/drawing/2014/main" id="{8ED2EE96-5346-4A41-888A-0AED9D13BC71}"/>
              </a:ext>
            </a:extLst>
          </p:cNvPr>
          <p:cNvSpPr txBox="1"/>
          <p:nvPr/>
        </p:nvSpPr>
        <p:spPr>
          <a:xfrm>
            <a:off x="166721" y="4395943"/>
            <a:ext cx="4176679" cy="394980"/>
          </a:xfrm>
          <a:prstGeom prst="rect">
            <a:avLst/>
          </a:prstGeom>
          <a:noFill/>
        </p:spPr>
        <p:txBody>
          <a:bodyPr wrap="square" lIns="25400" tIns="12700" rIns="25400" bIns="12700" rtlCol="0">
            <a:spAutoFit/>
          </a:bodyPr>
          <a:lstStyle/>
          <a:p>
            <a:r>
              <a:rPr lang="en-US" sz="1200" b="0" i="0" dirty="0">
                <a:solidFill>
                  <a:srgbClr val="000000"/>
                </a:solidFill>
                <a:effectLst/>
                <a:latin typeface="Arial" panose="020B0604020202020204" pitchFamily="34" charset="0"/>
              </a:rPr>
              <a:t>Dieses Bild zeigt eine vollständige Hornhauttrübung, die klinisch </a:t>
            </a:r>
            <a:r>
              <a:rPr lang="en-US" sz="1200" b="0" i="0" dirty="0" err="1">
                <a:solidFill>
                  <a:srgbClr val="000000"/>
                </a:solidFill>
                <a:effectLst/>
                <a:latin typeface="Arial" panose="020B0604020202020204" pitchFamily="34" charset="0"/>
              </a:rPr>
              <a:t>als</a:t>
            </a:r>
            <a:r>
              <a:rPr lang="en-US" sz="1200" b="0" i="0" dirty="0">
                <a:solidFill>
                  <a:srgbClr val="000000"/>
                </a:solidFill>
                <a:effectLst/>
                <a:latin typeface="Arial" panose="020B0604020202020204" pitchFamily="34" charset="0"/>
              </a:rPr>
              <a:t> </a:t>
            </a:r>
            <a:r>
              <a:rPr lang="en-US" sz="1200" b="0" i="0" dirty="0" err="1">
                <a:solidFill>
                  <a:srgbClr val="000000"/>
                </a:solidFill>
                <a:effectLst/>
                <a:latin typeface="Arial" panose="020B0604020202020204" pitchFamily="34" charset="0"/>
              </a:rPr>
              <a:t>Sklerokornea</a:t>
            </a:r>
            <a:r>
              <a:rPr lang="en-US" sz="1200" b="0" i="0" dirty="0">
                <a:solidFill>
                  <a:srgbClr val="000000"/>
                </a:solidFill>
                <a:effectLst/>
                <a:latin typeface="Arial" panose="020B0604020202020204" pitchFamily="34" charset="0"/>
              </a:rPr>
              <a:t> </a:t>
            </a:r>
            <a:r>
              <a:rPr lang="en-US" sz="1200" b="0" i="0" dirty="0" err="1">
                <a:solidFill>
                  <a:srgbClr val="000000"/>
                </a:solidFill>
                <a:effectLst/>
                <a:latin typeface="Arial" panose="020B0604020202020204" pitchFamily="34" charset="0"/>
              </a:rPr>
              <a:t>eingestuft</a:t>
            </a:r>
            <a:r>
              <a:rPr lang="en-US" sz="1200" b="0" i="0" dirty="0">
                <a:solidFill>
                  <a:srgbClr val="000000"/>
                </a:solidFill>
                <a:effectLst/>
                <a:latin typeface="Arial" panose="020B0604020202020204" pitchFamily="34" charset="0"/>
              </a:rPr>
              <a:t> </a:t>
            </a:r>
            <a:r>
              <a:rPr lang="en-US" sz="1200" b="0" i="0" dirty="0" err="1">
                <a:solidFill>
                  <a:srgbClr val="000000"/>
                </a:solidFill>
                <a:effectLst/>
                <a:latin typeface="Arial" panose="020B0604020202020204" pitchFamily="34" charset="0"/>
              </a:rPr>
              <a:t>wurde</a:t>
            </a:r>
            <a:endParaRPr lang="en-US" sz="1400" dirty="0"/>
          </a:p>
        </p:txBody>
      </p:sp>
    </p:spTree>
    <p:extLst>
      <p:ext uri="{BB962C8B-B14F-4D97-AF65-F5344CB8AC3E}">
        <p14:creationId xmlns:p14="http://schemas.microsoft.com/office/powerpoint/2010/main" val="1132329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eaLnBrk="1" hangingPunct="1"/>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dirty="0">
                <a:solidFill>
                  <a:srgbClr val="0000FF"/>
                </a:solidFill>
              </a:rPr>
              <a:t>Endotheliale Dystrophie (CHED)</a:t>
            </a:r>
          </a:p>
          <a:p>
            <a:pPr eaLnBrk="1" hangingPunct="1"/>
            <a:r>
              <a:rPr lang="en-US" altLang="en-US" sz="1200" b="1" dirty="0">
                <a:solidFill>
                  <a:srgbClr val="0000FF"/>
                </a:solidFill>
              </a:rPr>
              <a:t>D</a:t>
            </a:r>
            <a:endParaRPr lang="en-US" altLang="en-US" dirty="0">
              <a:solidFill>
                <a:srgbClr val="0000FF"/>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11</a:t>
            </a:fld>
            <a:endParaRPr lang="en-US" altLang="en-US" sz="1000"/>
          </a:p>
        </p:txBody>
      </p:sp>
      <p:sp>
        <p:nvSpPr>
          <p:cNvPr id="6" name="Arrow: Left 5">
            <a:extLst>
              <a:ext uri="{FF2B5EF4-FFF2-40B4-BE49-F238E27FC236}">
                <a16:creationId xmlns:a16="http://schemas.microsoft.com/office/drawing/2014/main" id="{CFC77473-41D4-482A-9DE3-6BD6CAB2C34C}"/>
              </a:ext>
            </a:extLst>
          </p:cNvPr>
          <p:cNvSpPr/>
          <p:nvPr/>
        </p:nvSpPr>
        <p:spPr>
          <a:xfrm>
            <a:off x="1622942" y="5181600"/>
            <a:ext cx="2590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i="1" dirty="0">
              <a:solidFill>
                <a:schemeClr val="tx1"/>
              </a:solidFill>
            </a:endParaRPr>
          </a:p>
        </p:txBody>
      </p:sp>
      <p:sp>
        <p:nvSpPr>
          <p:cNvPr id="8" name="Rectangle 2">
            <a:extLst>
              <a:ext uri="{FF2B5EF4-FFF2-40B4-BE49-F238E27FC236}">
                <a16:creationId xmlns:a16="http://schemas.microsoft.com/office/drawing/2014/main" id="{6621195C-57B0-46C2-AB10-6C16ADE1805A}"/>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9" name="TextBox 8">
            <a:extLst>
              <a:ext uri="{FF2B5EF4-FFF2-40B4-BE49-F238E27FC236}">
                <a16:creationId xmlns:a16="http://schemas.microsoft.com/office/drawing/2014/main" id="{273D1329-F6F0-45B8-B117-A2D80757CD86}"/>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39506567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CBE69-3FA9-4323-9841-FC5A2830F740}"/>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110</a:t>
            </a:fld>
            <a:endParaRPr lang="en-US" altLang="en-US"/>
          </a:p>
        </p:txBody>
      </p:sp>
      <p:sp>
        <p:nvSpPr>
          <p:cNvPr id="5" name="TextBox 4">
            <a:extLst>
              <a:ext uri="{FF2B5EF4-FFF2-40B4-BE49-F238E27FC236}">
                <a16:creationId xmlns:a16="http://schemas.microsoft.com/office/drawing/2014/main" id="{2E1D3AF8-F853-47A1-986F-B53A125BD42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Box 5">
            <a:extLst>
              <a:ext uri="{FF2B5EF4-FFF2-40B4-BE49-F238E27FC236}">
                <a16:creationId xmlns:a16="http://schemas.microsoft.com/office/drawing/2014/main" id="{9FF7E85C-34F5-4BB9-BD4F-4A28E84DAC8E}"/>
              </a:ext>
            </a:extLst>
          </p:cNvPr>
          <p:cNvSpPr txBox="1"/>
          <p:nvPr/>
        </p:nvSpPr>
        <p:spPr>
          <a:xfrm>
            <a:off x="3650308" y="6107668"/>
            <a:ext cx="1843390" cy="369332"/>
          </a:xfrm>
          <a:prstGeom prst="rect">
            <a:avLst/>
          </a:prstGeom>
          <a:noFill/>
        </p:spPr>
        <p:txBody>
          <a:bodyPr wrap="square" lIns="25400" tIns="12700" rIns="25400" bIns="12700" rtlCol="0">
            <a:spAutoFit/>
          </a:bodyPr>
          <a:lstStyle/>
          <a:p>
            <a:pPr algn="ctr"/>
            <a:r>
              <a:rPr lang="en-US" sz="1200" dirty="0"/>
              <a:t>Peters-Anomalie</a:t>
            </a:r>
          </a:p>
        </p:txBody>
      </p:sp>
      <p:pic>
        <p:nvPicPr>
          <p:cNvPr id="3" name="Picture 2">
            <a:extLst>
              <a:ext uri="{FF2B5EF4-FFF2-40B4-BE49-F238E27FC236}">
                <a16:creationId xmlns:a16="http://schemas.microsoft.com/office/drawing/2014/main" id="{57157F60-CE73-4CCB-B03E-C0B96EEB7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721" y="1018424"/>
            <a:ext cx="4024279" cy="3377519"/>
          </a:xfrm>
          <a:prstGeom prst="rect">
            <a:avLst/>
          </a:prstGeom>
        </p:spPr>
      </p:pic>
      <p:pic>
        <p:nvPicPr>
          <p:cNvPr id="8" name="Picture 7">
            <a:extLst>
              <a:ext uri="{FF2B5EF4-FFF2-40B4-BE49-F238E27FC236}">
                <a16:creationId xmlns:a16="http://schemas.microsoft.com/office/drawing/2014/main" id="{E8646259-829D-4D34-B65C-267CF05C2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018423"/>
            <a:ext cx="4057558" cy="3377520"/>
          </a:xfrm>
          <a:prstGeom prst="rect">
            <a:avLst/>
          </a:prstGeom>
        </p:spPr>
      </p:pic>
      <p:sp>
        <p:nvSpPr>
          <p:cNvPr id="9" name="TextBox 8">
            <a:extLst>
              <a:ext uri="{FF2B5EF4-FFF2-40B4-BE49-F238E27FC236}">
                <a16:creationId xmlns:a16="http://schemas.microsoft.com/office/drawing/2014/main" id="{8ED2EE96-5346-4A41-888A-0AED9D13BC71}"/>
              </a:ext>
            </a:extLst>
          </p:cNvPr>
          <p:cNvSpPr txBox="1"/>
          <p:nvPr/>
        </p:nvSpPr>
        <p:spPr>
          <a:xfrm>
            <a:off x="166721" y="4395943"/>
            <a:ext cx="4176679" cy="394980"/>
          </a:xfrm>
          <a:prstGeom prst="rect">
            <a:avLst/>
          </a:prstGeom>
          <a:noFill/>
        </p:spPr>
        <p:txBody>
          <a:bodyPr wrap="square" lIns="25400" tIns="12700" rIns="25400" bIns="12700" rtlCol="0">
            <a:spAutoFit/>
          </a:bodyPr>
          <a:lstStyle/>
          <a:p>
            <a:r>
              <a:rPr lang="en-US" sz="1200" dirty="0">
                <a:solidFill>
                  <a:srgbClr val="000000"/>
                </a:solidFill>
              </a:rPr>
              <a:t>Dieses Bild </a:t>
            </a:r>
            <a:r>
              <a:rPr lang="en-US" sz="1200" dirty="0" err="1">
                <a:solidFill>
                  <a:srgbClr val="000000"/>
                </a:solidFill>
              </a:rPr>
              <a:t>zeigt</a:t>
            </a:r>
            <a:r>
              <a:rPr lang="en-US" sz="1200" dirty="0">
                <a:solidFill>
                  <a:srgbClr val="000000"/>
                </a:solidFill>
              </a:rPr>
              <a:t> </a:t>
            </a:r>
            <a:r>
              <a:rPr lang="en-US" sz="1200" dirty="0" err="1">
                <a:solidFill>
                  <a:srgbClr val="000000"/>
                </a:solidFill>
              </a:rPr>
              <a:t>eine</a:t>
            </a:r>
            <a:r>
              <a:rPr lang="en-US" sz="1200" dirty="0">
                <a:solidFill>
                  <a:srgbClr val="000000"/>
                </a:solidFill>
              </a:rPr>
              <a:t> </a:t>
            </a:r>
            <a:r>
              <a:rPr lang="en-US" sz="1200" dirty="0" err="1">
                <a:solidFill>
                  <a:srgbClr val="000000"/>
                </a:solidFill>
              </a:rPr>
              <a:t>vollständige</a:t>
            </a:r>
            <a:r>
              <a:rPr lang="en-US" sz="1200" dirty="0">
                <a:solidFill>
                  <a:srgbClr val="000000"/>
                </a:solidFill>
              </a:rPr>
              <a:t> </a:t>
            </a:r>
            <a:r>
              <a:rPr lang="en-US" sz="1200" dirty="0" err="1">
                <a:solidFill>
                  <a:srgbClr val="000000"/>
                </a:solidFill>
              </a:rPr>
              <a:t>Hornhauttrübung</a:t>
            </a:r>
            <a:r>
              <a:rPr lang="en-US" sz="1200" dirty="0">
                <a:solidFill>
                  <a:srgbClr val="000000"/>
                </a:solidFill>
              </a:rPr>
              <a:t>, die </a:t>
            </a:r>
            <a:r>
              <a:rPr lang="en-US" sz="1200" dirty="0" err="1">
                <a:solidFill>
                  <a:srgbClr val="000000"/>
                </a:solidFill>
              </a:rPr>
              <a:t>klinisch</a:t>
            </a:r>
            <a:r>
              <a:rPr lang="en-US" sz="1200" dirty="0">
                <a:solidFill>
                  <a:srgbClr val="000000"/>
                </a:solidFill>
              </a:rPr>
              <a:t> </a:t>
            </a:r>
            <a:r>
              <a:rPr lang="en-US" sz="1200" dirty="0" err="1">
                <a:solidFill>
                  <a:srgbClr val="000000"/>
                </a:solidFill>
              </a:rPr>
              <a:t>als</a:t>
            </a:r>
            <a:r>
              <a:rPr lang="en-US" sz="1200" dirty="0">
                <a:solidFill>
                  <a:srgbClr val="000000"/>
                </a:solidFill>
              </a:rPr>
              <a:t> </a:t>
            </a:r>
            <a:r>
              <a:rPr lang="en-US" sz="1200" dirty="0" err="1">
                <a:solidFill>
                  <a:srgbClr val="000000"/>
                </a:solidFill>
              </a:rPr>
              <a:t>Sklerokornea</a:t>
            </a:r>
            <a:r>
              <a:rPr lang="en-US" sz="1200" dirty="0">
                <a:solidFill>
                  <a:srgbClr val="000000"/>
                </a:solidFill>
              </a:rPr>
              <a:t> </a:t>
            </a:r>
            <a:r>
              <a:rPr lang="en-US" sz="1200" dirty="0" err="1">
                <a:solidFill>
                  <a:srgbClr val="000000"/>
                </a:solidFill>
              </a:rPr>
              <a:t>eingestuft</a:t>
            </a:r>
            <a:r>
              <a:rPr lang="en-US" sz="1200" dirty="0">
                <a:solidFill>
                  <a:srgbClr val="000000"/>
                </a:solidFill>
              </a:rPr>
              <a:t> </a:t>
            </a:r>
            <a:r>
              <a:rPr lang="en-US" sz="1200" dirty="0" err="1">
                <a:solidFill>
                  <a:srgbClr val="000000"/>
                </a:solidFill>
              </a:rPr>
              <a:t>wurde</a:t>
            </a:r>
            <a:endParaRPr lang="en-US" sz="1400" dirty="0"/>
          </a:p>
        </p:txBody>
      </p:sp>
      <p:sp>
        <p:nvSpPr>
          <p:cNvPr id="10" name="TextBox 9">
            <a:extLst>
              <a:ext uri="{FF2B5EF4-FFF2-40B4-BE49-F238E27FC236}">
                <a16:creationId xmlns:a16="http://schemas.microsoft.com/office/drawing/2014/main" id="{BDDF5BBF-D136-48E6-83E8-1E6510D50053}"/>
              </a:ext>
            </a:extLst>
          </p:cNvPr>
          <p:cNvSpPr txBox="1"/>
          <p:nvPr/>
        </p:nvSpPr>
        <p:spPr>
          <a:xfrm>
            <a:off x="4857841" y="4425760"/>
            <a:ext cx="4057559" cy="1384995"/>
          </a:xfrm>
          <a:prstGeom prst="rect">
            <a:avLst/>
          </a:prstGeom>
          <a:noFill/>
        </p:spPr>
        <p:txBody>
          <a:bodyPr wrap="square" lIns="25400" tIns="12700" rIns="25400" bIns="12700" rtlCol="0">
            <a:spAutoFit/>
          </a:bodyPr>
          <a:lstStyle/>
          <a:p>
            <a:r>
              <a:rPr lang="en-US" sz="1200" b="0" i="0" dirty="0">
                <a:solidFill>
                  <a:srgbClr val="000000"/>
                </a:solidFill>
                <a:effectLst/>
                <a:latin typeface="Arial" panose="020B0604020202020204" pitchFamily="34" charset="0"/>
              </a:rPr>
              <a:t>Die UBM desselben Auges zeigt eine </a:t>
            </a:r>
            <a:r>
              <a:rPr lang="en-US" sz="1200" b="0" i="0" dirty="0" err="1">
                <a:solidFill>
                  <a:srgbClr val="000000"/>
                </a:solidFill>
                <a:effectLst/>
                <a:latin typeface="Arial" panose="020B0604020202020204" pitchFamily="34" charset="0"/>
              </a:rPr>
              <a:t>keratolentikuläre </a:t>
            </a:r>
            <a:r>
              <a:rPr lang="en-US" sz="1200" b="0" i="0" dirty="0">
                <a:solidFill>
                  <a:srgbClr val="000000"/>
                </a:solidFill>
                <a:effectLst/>
                <a:latin typeface="Arial" panose="020B0604020202020204" pitchFamily="34" charset="0"/>
              </a:rPr>
              <a:t>Adhäsion (ILA), Aniridie mit einem Irisstumpf (IR) und eine kleine Linse, was die korrekte Diagnose als Peters-Anomalie bestätigt. </a:t>
            </a:r>
            <a:r>
              <a:rPr lang="en-US" sz="1200" b="0" i="0" dirty="0">
                <a:solidFill>
                  <a:srgbClr val="0000FF"/>
                </a:solidFill>
                <a:effectLst/>
                <a:latin typeface="Arial" panose="020B0604020202020204" pitchFamily="34" charset="0"/>
              </a:rPr>
              <a:t>Dieser Fall verdeutlicht die Bedeutung einer vollständigen Untersuchung des vorderen Augenabschnitts mittels UBM für eine genaue Diagnose. </a:t>
            </a:r>
            <a:endParaRPr lang="en-US" sz="1400" dirty="0">
              <a:solidFill>
                <a:srgbClr val="0000FF"/>
              </a:solidFill>
            </a:endParaRPr>
          </a:p>
        </p:txBody>
      </p:sp>
    </p:spTree>
    <p:extLst>
      <p:ext uri="{BB962C8B-B14F-4D97-AF65-F5344CB8AC3E}">
        <p14:creationId xmlns:p14="http://schemas.microsoft.com/office/powerpoint/2010/main" val="5638076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2181057" y="2057400"/>
            <a:ext cx="35779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200" b="1" i="1" dirty="0"/>
              <a:t>?</a:t>
            </a:r>
          </a:p>
        </p:txBody>
      </p:sp>
      <p:sp>
        <p:nvSpPr>
          <p:cNvPr id="33797" name="Text Box 5"/>
          <p:cNvSpPr txBox="1">
            <a:spLocks noChangeArrowheads="1"/>
          </p:cNvSpPr>
          <p:nvPr/>
        </p:nvSpPr>
        <p:spPr bwMode="auto">
          <a:xfrm>
            <a:off x="6515491" y="2057400"/>
            <a:ext cx="35779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200" b="1" i="1" dirty="0"/>
              <a:t>?</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584775"/>
          </a:xfrm>
          <a:prstGeom prst="rect">
            <a:avLst/>
          </a:prstGeom>
          <a:noFill/>
        </p:spPr>
        <p:txBody>
          <a:bodyPr wrap="square" lIns="25400" tIns="12700" rIns="25400" bIns="12700" rtlCol="0">
            <a:spAutoFit/>
          </a:bodyPr>
          <a:lstStyle/>
          <a:p>
            <a:r>
              <a:rPr lang="en-US"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endParaRPr lang="en-US" sz="1600" dirty="0">
              <a:solidFill>
                <a:srgbClr val="0000FF"/>
              </a:solidFill>
            </a:endParaRPr>
          </a:p>
        </p:txBody>
      </p:sp>
      <p:sp>
        <p:nvSpPr>
          <p:cNvPr id="22" name="Rectangle 2">
            <a:extLst>
              <a:ext uri="{FF2B5EF4-FFF2-40B4-BE49-F238E27FC236}">
                <a16:creationId xmlns:a16="http://schemas.microsoft.com/office/drawing/2014/main" id="{F4F1B93B-275D-4B12-8260-2EBE0953DC06}"/>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Tree>
    <p:extLst>
      <p:ext uri="{BB962C8B-B14F-4D97-AF65-F5344CB8AC3E}">
        <p14:creationId xmlns:p14="http://schemas.microsoft.com/office/powerpoint/2010/main" val="1827754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t>Peripher</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Zentral</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764312"/>
          </a:xfrm>
          <a:prstGeom prst="rect">
            <a:avLst/>
          </a:prstGeom>
          <a:noFill/>
        </p:spPr>
        <p:txBody>
          <a:bodyPr wrap="square" lIns="25400" tIns="12700" rIns="25400" bIns="12700" rtlCol="0">
            <a:spAutoFit/>
          </a:bodyPr>
          <a:lstStyle/>
          <a:p>
            <a:r>
              <a:rPr lang="de-DE"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rgbClr val="0000FF"/>
                </a:solidFill>
              </a:rPr>
              <a:t>?</a:t>
            </a:r>
          </a:p>
          <a:p>
            <a:r>
              <a:rPr lang="en-US" sz="1200" dirty="0">
                <a:solidFill>
                  <a:srgbClr val="0000FF"/>
                </a:solidFill>
              </a:rPr>
              <a:t>Es geht darum, ob die Dysgenesie den </a:t>
            </a:r>
            <a:r>
              <a:rPr lang="en-US" sz="1200" b="1" dirty="0">
                <a:solidFill>
                  <a:srgbClr val="0000FF"/>
                </a:solidFill>
              </a:rPr>
              <a:t>peripheren </a:t>
            </a:r>
            <a:r>
              <a:rPr lang="en-US" sz="1200" dirty="0">
                <a:solidFill>
                  <a:srgbClr val="0000FF"/>
                </a:solidFill>
              </a:rPr>
              <a:t>oder den </a:t>
            </a:r>
            <a:r>
              <a:rPr lang="en-US" sz="1200" b="1" dirty="0" err="1">
                <a:solidFill>
                  <a:srgbClr val="0000FF"/>
                </a:solidFill>
              </a:rPr>
              <a:t>zentralen</a:t>
            </a:r>
            <a:r>
              <a:rPr lang="en-US" sz="1200" b="1" dirty="0">
                <a:solidFill>
                  <a:srgbClr val="0000FF"/>
                </a:solidFill>
              </a:rPr>
              <a:t> </a:t>
            </a:r>
            <a:r>
              <a:rPr lang="en-US" sz="1200" dirty="0">
                <a:solidFill>
                  <a:srgbClr val="0000FF"/>
                </a:solidFill>
              </a:rPr>
              <a:t>Teil des </a:t>
            </a:r>
            <a:r>
              <a:rPr lang="en-US" sz="1200" dirty="0" err="1">
                <a:solidFill>
                  <a:srgbClr val="0000FF"/>
                </a:solidFill>
              </a:rPr>
              <a:t>Vorderabschnitts</a:t>
            </a:r>
            <a:r>
              <a:rPr lang="en-US" sz="1200" dirty="0">
                <a:solidFill>
                  <a:srgbClr val="0000FF"/>
                </a:solidFill>
              </a:rPr>
              <a:t> </a:t>
            </a:r>
            <a:r>
              <a:rPr lang="en-US" sz="1200" dirty="0" err="1">
                <a:solidFill>
                  <a:srgbClr val="0000FF"/>
                </a:solidFill>
              </a:rPr>
              <a:t>betrifft</a:t>
            </a:r>
            <a:endParaRPr lang="en-US" sz="1200" dirty="0">
              <a:solidFill>
                <a:srgbClr val="0000FF"/>
              </a:solidFill>
            </a:endParaRPr>
          </a:p>
        </p:txBody>
      </p:sp>
      <p:sp>
        <p:nvSpPr>
          <p:cNvPr id="10" name="Rectangle 2">
            <a:extLst>
              <a:ext uri="{FF2B5EF4-FFF2-40B4-BE49-F238E27FC236}">
                <a16:creationId xmlns:a16="http://schemas.microsoft.com/office/drawing/2014/main" id="{48304FC9-74EA-4032-9DF3-6CC962F77774}"/>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Tree>
    <p:extLst>
      <p:ext uri="{BB962C8B-B14F-4D97-AF65-F5344CB8AC3E}">
        <p14:creationId xmlns:p14="http://schemas.microsoft.com/office/powerpoint/2010/main" val="175182680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t>Peripher</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Zentral</a:t>
            </a:r>
          </a:p>
        </p:txBody>
      </p:sp>
      <p:sp>
        <p:nvSpPr>
          <p:cNvPr id="33801" name="Text Box 9"/>
          <p:cNvSpPr txBox="1">
            <a:spLocks noChangeArrowheads="1"/>
          </p:cNvSpPr>
          <p:nvPr/>
        </p:nvSpPr>
        <p:spPr bwMode="auto">
          <a:xfrm>
            <a:off x="4398670" y="3046413"/>
            <a:ext cx="325730"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b="1" i="1" dirty="0"/>
              <a:t>?</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1195199"/>
          </a:xfrm>
          <a:prstGeom prst="rect">
            <a:avLst/>
          </a:prstGeom>
          <a:noFill/>
        </p:spPr>
        <p:txBody>
          <a:bodyPr wrap="square" lIns="25400" tIns="12700" rIns="25400" bIns="12700" rtlCol="0">
            <a:spAutoFit/>
          </a:bodyPr>
          <a:lstStyle/>
          <a:p>
            <a:r>
              <a:rPr lang="de-DE"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rgbClr val="0000FF"/>
                </a:solidFill>
              </a:rPr>
              <a:t>?</a:t>
            </a:r>
          </a:p>
          <a:p>
            <a:r>
              <a:rPr lang="en-US" sz="1200" dirty="0">
                <a:solidFill>
                  <a:srgbClr val="0000FF"/>
                </a:solidFill>
              </a:rPr>
              <a:t>Es geht darum, ob die Dysgenesie den </a:t>
            </a:r>
            <a:r>
              <a:rPr lang="en-US" sz="1200" b="1" dirty="0">
                <a:solidFill>
                  <a:srgbClr val="0000FF"/>
                </a:solidFill>
              </a:rPr>
              <a:t>peripheren </a:t>
            </a:r>
            <a:r>
              <a:rPr lang="en-US" sz="1200" dirty="0">
                <a:solidFill>
                  <a:srgbClr val="0000FF"/>
                </a:solidFill>
              </a:rPr>
              <a:t>oder den </a:t>
            </a:r>
            <a:r>
              <a:rPr lang="en-US" sz="1200" b="1" dirty="0" err="1">
                <a:solidFill>
                  <a:srgbClr val="0000FF"/>
                </a:solidFill>
              </a:rPr>
              <a:t>zentralen</a:t>
            </a:r>
            <a:r>
              <a:rPr lang="en-US" sz="1200" b="1" dirty="0">
                <a:solidFill>
                  <a:srgbClr val="0000FF"/>
                </a:solidFill>
              </a:rPr>
              <a:t> </a:t>
            </a:r>
            <a:r>
              <a:rPr lang="en-US" sz="1200" dirty="0">
                <a:solidFill>
                  <a:srgbClr val="0000FF"/>
                </a:solidFill>
              </a:rPr>
              <a:t>Teil des </a:t>
            </a:r>
            <a:r>
              <a:rPr lang="en-US" sz="1200" dirty="0" err="1">
                <a:solidFill>
                  <a:srgbClr val="0000FF"/>
                </a:solidFill>
              </a:rPr>
              <a:t>Vorderabschnitts</a:t>
            </a:r>
            <a:r>
              <a:rPr lang="en-US" sz="1200" dirty="0">
                <a:solidFill>
                  <a:srgbClr val="0000FF"/>
                </a:solidFill>
              </a:rPr>
              <a:t> </a:t>
            </a:r>
            <a:r>
              <a:rPr lang="en-US" sz="1200" dirty="0" err="1">
                <a:solidFill>
                  <a:srgbClr val="0000FF"/>
                </a:solidFill>
              </a:rPr>
              <a:t>betrifft</a:t>
            </a:r>
            <a:endParaRPr lang="en-US" sz="1200" dirty="0">
              <a:solidFill>
                <a:srgbClr val="0000FF"/>
              </a:solidFill>
            </a:endParaRPr>
          </a:p>
          <a:p>
            <a:endParaRPr lang="en-US" sz="1600" i="1" dirty="0">
              <a:solidFill>
                <a:srgbClr val="0000FF"/>
              </a:solidFill>
            </a:endParaRPr>
          </a:p>
          <a:p>
            <a:r>
              <a:rPr lang="en-US" sz="1200" i="1" dirty="0">
                <a:solidFill>
                  <a:srgbClr val="0000FF"/>
                </a:solidFill>
              </a:rPr>
              <a:t>Zu welcher Kategorie gehört die Peters-Anomalie?</a:t>
            </a:r>
            <a:endParaRPr lang="en-US" sz="1600" b="1" dirty="0">
              <a:solidFill>
                <a:srgbClr val="0000FF"/>
              </a:solidFill>
            </a:endParaRPr>
          </a:p>
        </p:txBody>
      </p:sp>
      <p:sp>
        <p:nvSpPr>
          <p:cNvPr id="20" name="Rectangle 2">
            <a:extLst>
              <a:ext uri="{FF2B5EF4-FFF2-40B4-BE49-F238E27FC236}">
                <a16:creationId xmlns:a16="http://schemas.microsoft.com/office/drawing/2014/main" id="{6AF51CC3-3F66-4F9F-92F9-9CE8A44D22CB}"/>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Tree>
    <p:extLst>
      <p:ext uri="{BB962C8B-B14F-4D97-AF65-F5344CB8AC3E}">
        <p14:creationId xmlns:p14="http://schemas.microsoft.com/office/powerpoint/2010/main" val="19835305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t>Peripher</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Zentral</a:t>
            </a:r>
          </a:p>
        </p:txBody>
      </p:sp>
      <p:sp>
        <p:nvSpPr>
          <p:cNvPr id="33801" name="Text Box 9"/>
          <p:cNvSpPr txBox="1">
            <a:spLocks noChangeArrowheads="1"/>
          </p:cNvSpPr>
          <p:nvPr/>
        </p:nvSpPr>
        <p:spPr bwMode="auto">
          <a:xfrm>
            <a:off x="6830940" y="3046413"/>
            <a:ext cx="1787669"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t>Peters-Anomalie</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7" name="Line 15"/>
          <p:cNvSpPr>
            <a:spLocks noChangeShapeType="1"/>
          </p:cNvSpPr>
          <p:nvPr/>
        </p:nvSpPr>
        <p:spPr bwMode="auto">
          <a:xfrm>
            <a:off x="67056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1379865"/>
          </a:xfrm>
          <a:prstGeom prst="rect">
            <a:avLst/>
          </a:prstGeom>
          <a:noFill/>
        </p:spPr>
        <p:txBody>
          <a:bodyPr wrap="square" lIns="25400" tIns="12700" rIns="25400" bIns="12700" rtlCol="0">
            <a:spAutoFit/>
          </a:bodyPr>
          <a:lstStyle/>
          <a:p>
            <a:r>
              <a:rPr lang="de-DE"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rgbClr val="0000FF"/>
                </a:solidFill>
              </a:rPr>
              <a:t>?</a:t>
            </a:r>
          </a:p>
          <a:p>
            <a:r>
              <a:rPr lang="en-US" sz="1200" dirty="0">
                <a:solidFill>
                  <a:srgbClr val="0000FF"/>
                </a:solidFill>
              </a:rPr>
              <a:t>Es geht darum, ob die Dysgenesie den </a:t>
            </a:r>
            <a:r>
              <a:rPr lang="en-US" sz="1200" b="1" dirty="0">
                <a:solidFill>
                  <a:srgbClr val="0000FF"/>
                </a:solidFill>
              </a:rPr>
              <a:t>peripheren </a:t>
            </a:r>
            <a:r>
              <a:rPr lang="en-US" sz="1200" dirty="0">
                <a:solidFill>
                  <a:srgbClr val="0000FF"/>
                </a:solidFill>
              </a:rPr>
              <a:t>oder den </a:t>
            </a:r>
            <a:r>
              <a:rPr lang="en-US" sz="1200" b="1" dirty="0" err="1">
                <a:solidFill>
                  <a:srgbClr val="0000FF"/>
                </a:solidFill>
              </a:rPr>
              <a:t>zentralen</a:t>
            </a:r>
            <a:r>
              <a:rPr lang="en-US" sz="1200" b="1" dirty="0">
                <a:solidFill>
                  <a:srgbClr val="0000FF"/>
                </a:solidFill>
              </a:rPr>
              <a:t> </a:t>
            </a:r>
            <a:r>
              <a:rPr lang="en-US" sz="1200" dirty="0">
                <a:solidFill>
                  <a:srgbClr val="0000FF"/>
                </a:solidFill>
              </a:rPr>
              <a:t>Teil des </a:t>
            </a:r>
            <a:r>
              <a:rPr lang="en-US" sz="1200" dirty="0" err="1">
                <a:solidFill>
                  <a:srgbClr val="0000FF"/>
                </a:solidFill>
              </a:rPr>
              <a:t>Vorderabschnitts</a:t>
            </a:r>
            <a:r>
              <a:rPr lang="en-US" sz="1200" dirty="0">
                <a:solidFill>
                  <a:srgbClr val="0000FF"/>
                </a:solidFill>
              </a:rPr>
              <a:t> </a:t>
            </a:r>
            <a:r>
              <a:rPr lang="en-US" sz="1200" dirty="0" err="1">
                <a:solidFill>
                  <a:srgbClr val="0000FF"/>
                </a:solidFill>
              </a:rPr>
              <a:t>betrifft</a:t>
            </a:r>
            <a:endParaRPr lang="en-US" sz="1200" dirty="0">
              <a:solidFill>
                <a:srgbClr val="0000FF"/>
              </a:solidFill>
            </a:endParaRPr>
          </a:p>
          <a:p>
            <a:endParaRPr lang="en-US" sz="1600" i="1" dirty="0">
              <a:solidFill>
                <a:srgbClr val="0000FF"/>
              </a:solidFill>
            </a:endParaRPr>
          </a:p>
          <a:p>
            <a:r>
              <a:rPr lang="en-US" sz="1200" i="1" dirty="0">
                <a:solidFill>
                  <a:srgbClr val="0000FF"/>
                </a:solidFill>
              </a:rPr>
              <a:t>Zu welcher Kategorie gehört die Peters-Anomalie?</a:t>
            </a:r>
          </a:p>
          <a:p>
            <a:r>
              <a:rPr lang="en-US" sz="1200" dirty="0">
                <a:solidFill>
                  <a:srgbClr val="0000FF"/>
                </a:solidFill>
              </a:rPr>
              <a:t>Die Peters-Anomalie ist eine </a:t>
            </a:r>
            <a:r>
              <a:rPr lang="en-US" sz="1200" b="1" dirty="0">
                <a:solidFill>
                  <a:srgbClr val="0000FF"/>
                </a:solidFill>
              </a:rPr>
              <a:t>zentrale </a:t>
            </a:r>
            <a:r>
              <a:rPr lang="en-US" sz="1200" dirty="0">
                <a:solidFill>
                  <a:srgbClr val="0000FF"/>
                </a:solidFill>
              </a:rPr>
              <a:t>Form der Dysgenesie des vorderen Augenabschnitts</a:t>
            </a:r>
            <a:endParaRPr lang="en-US" sz="1600" b="1" dirty="0">
              <a:solidFill>
                <a:srgbClr val="0000FF"/>
              </a:solidFill>
            </a:endParaRPr>
          </a:p>
        </p:txBody>
      </p:sp>
      <p:sp>
        <p:nvSpPr>
          <p:cNvPr id="20" name="Rectangle 2">
            <a:extLst>
              <a:ext uri="{FF2B5EF4-FFF2-40B4-BE49-F238E27FC236}">
                <a16:creationId xmlns:a16="http://schemas.microsoft.com/office/drawing/2014/main" id="{6AF51CC3-3F66-4F9F-92F9-9CE8A44D22CB}"/>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Tree>
    <p:extLst>
      <p:ext uri="{BB962C8B-B14F-4D97-AF65-F5344CB8AC3E}">
        <p14:creationId xmlns:p14="http://schemas.microsoft.com/office/powerpoint/2010/main" val="29699406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t>Peripher</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Zentral</a:t>
            </a:r>
          </a:p>
        </p:txBody>
      </p:sp>
      <p:sp>
        <p:nvSpPr>
          <p:cNvPr id="33801" name="Text Box 9"/>
          <p:cNvSpPr txBox="1">
            <a:spLocks noChangeArrowheads="1"/>
          </p:cNvSpPr>
          <p:nvPr/>
        </p:nvSpPr>
        <p:spPr bwMode="auto">
          <a:xfrm>
            <a:off x="6830940" y="3046413"/>
            <a:ext cx="1787669"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t>Peters-Anomalie</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6" name="Line 14"/>
          <p:cNvSpPr>
            <a:spLocks noChangeShapeType="1"/>
          </p:cNvSpPr>
          <p:nvPr/>
        </p:nvSpPr>
        <p:spPr bwMode="auto">
          <a:xfrm flipH="1">
            <a:off x="58674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7" name="Line 15"/>
          <p:cNvSpPr>
            <a:spLocks noChangeShapeType="1"/>
          </p:cNvSpPr>
          <p:nvPr/>
        </p:nvSpPr>
        <p:spPr bwMode="auto">
          <a:xfrm>
            <a:off x="67056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Box 8"/>
          <p:cNvSpPr txBox="1">
            <a:spLocks noChangeArrowheads="1"/>
          </p:cNvSpPr>
          <p:nvPr/>
        </p:nvSpPr>
        <p:spPr bwMode="auto">
          <a:xfrm>
            <a:off x="6092706" y="2570946"/>
            <a:ext cx="1282723" cy="54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rgbClr val="0000FF"/>
                </a:solidFill>
              </a:rPr>
              <a:t>Zwei</a:t>
            </a:r>
          </a:p>
          <a:p>
            <a:pPr algn="ctr" eaLnBrk="1" hangingPunct="1">
              <a:lnSpc>
                <a:spcPts val="1000"/>
              </a:lnSpc>
            </a:pPr>
            <a:r>
              <a:rPr lang="en-US" sz="1200" i="1" dirty="0" err="1">
                <a:solidFill>
                  <a:srgbClr val="0000FF"/>
                </a:solidFill>
              </a:rPr>
              <a:t>klassische</a:t>
            </a:r>
            <a:endParaRPr lang="en-US" sz="1200" i="1" dirty="0">
              <a:solidFill>
                <a:srgbClr val="0000FF"/>
              </a:solidFill>
            </a:endParaRPr>
          </a:p>
          <a:p>
            <a:pPr algn="ctr" eaLnBrk="1" hangingPunct="1">
              <a:lnSpc>
                <a:spcPts val="1000"/>
              </a:lnSpc>
            </a:pPr>
            <a:r>
              <a:rPr lang="en-US" sz="1200" dirty="0">
                <a:solidFill>
                  <a:srgbClr val="0000FF"/>
                </a:solidFill>
              </a:rPr>
              <a:t>zentrale </a:t>
            </a:r>
            <a:r>
              <a:rPr lang="en-US" sz="1200" i="1" dirty="0">
                <a:solidFill>
                  <a:srgbClr val="0000FF"/>
                </a:solidFill>
              </a:rPr>
              <a:t>Dysgenesien</a:t>
            </a:r>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1810752"/>
          </a:xfrm>
          <a:prstGeom prst="rect">
            <a:avLst/>
          </a:prstGeom>
          <a:noFill/>
        </p:spPr>
        <p:txBody>
          <a:bodyPr wrap="square" lIns="25400" tIns="12700" rIns="25400" bIns="12700" rtlCol="0">
            <a:spAutoFit/>
          </a:bodyPr>
          <a:lstStyle/>
          <a:p>
            <a:r>
              <a:rPr lang="de-DE"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rgbClr val="0000FF"/>
                </a:solidFill>
              </a:rPr>
              <a:t>?</a:t>
            </a:r>
          </a:p>
          <a:p>
            <a:r>
              <a:rPr lang="en-US" sz="1200" dirty="0">
                <a:solidFill>
                  <a:srgbClr val="0000FF"/>
                </a:solidFill>
              </a:rPr>
              <a:t>Es geht darum, ob die Dysgenesie den </a:t>
            </a:r>
            <a:r>
              <a:rPr lang="en-US" sz="1200" b="1" dirty="0">
                <a:solidFill>
                  <a:srgbClr val="0000FF"/>
                </a:solidFill>
              </a:rPr>
              <a:t>peripheren </a:t>
            </a:r>
            <a:r>
              <a:rPr lang="en-US" sz="1200" dirty="0">
                <a:solidFill>
                  <a:srgbClr val="0000FF"/>
                </a:solidFill>
              </a:rPr>
              <a:t>oder den </a:t>
            </a:r>
            <a:r>
              <a:rPr lang="en-US" sz="1200" b="1" dirty="0" err="1">
                <a:solidFill>
                  <a:srgbClr val="0000FF"/>
                </a:solidFill>
              </a:rPr>
              <a:t>zentralen</a:t>
            </a:r>
            <a:r>
              <a:rPr lang="en-US" sz="1200" b="1" dirty="0">
                <a:solidFill>
                  <a:srgbClr val="0000FF"/>
                </a:solidFill>
              </a:rPr>
              <a:t> </a:t>
            </a:r>
            <a:r>
              <a:rPr lang="en-US" sz="1200" dirty="0">
                <a:solidFill>
                  <a:srgbClr val="0000FF"/>
                </a:solidFill>
              </a:rPr>
              <a:t>Teil des </a:t>
            </a:r>
            <a:r>
              <a:rPr lang="en-US" sz="1200" dirty="0" err="1">
                <a:solidFill>
                  <a:srgbClr val="0000FF"/>
                </a:solidFill>
              </a:rPr>
              <a:t>Vorderabschnitts</a:t>
            </a:r>
            <a:r>
              <a:rPr lang="en-US" sz="1200" dirty="0">
                <a:solidFill>
                  <a:srgbClr val="0000FF"/>
                </a:solidFill>
              </a:rPr>
              <a:t> </a:t>
            </a:r>
            <a:r>
              <a:rPr lang="en-US" sz="1200" dirty="0" err="1">
                <a:solidFill>
                  <a:srgbClr val="0000FF"/>
                </a:solidFill>
              </a:rPr>
              <a:t>betrifft</a:t>
            </a:r>
            <a:endParaRPr lang="en-US" sz="1200" dirty="0">
              <a:solidFill>
                <a:srgbClr val="0000FF"/>
              </a:solidFill>
            </a:endParaRPr>
          </a:p>
          <a:p>
            <a:endParaRPr lang="en-US" sz="1600" i="1" dirty="0">
              <a:solidFill>
                <a:srgbClr val="0000FF"/>
              </a:solidFill>
            </a:endParaRPr>
          </a:p>
          <a:p>
            <a:r>
              <a:rPr lang="en-US" sz="1200" i="1" dirty="0">
                <a:solidFill>
                  <a:srgbClr val="0000FF"/>
                </a:solidFill>
              </a:rPr>
              <a:t>Zu welcher Kategorie gehört die Peters-Anomalie?</a:t>
            </a:r>
          </a:p>
          <a:p>
            <a:r>
              <a:rPr lang="en-US" sz="1200" dirty="0">
                <a:solidFill>
                  <a:srgbClr val="0000FF"/>
                </a:solidFill>
              </a:rPr>
              <a:t>Die Peters-Anomalie ist eine </a:t>
            </a:r>
            <a:r>
              <a:rPr lang="en-US" sz="1200" b="1" dirty="0">
                <a:solidFill>
                  <a:srgbClr val="0000FF"/>
                </a:solidFill>
              </a:rPr>
              <a:t>zentrale </a:t>
            </a:r>
            <a:r>
              <a:rPr lang="en-US" sz="1200" dirty="0">
                <a:solidFill>
                  <a:srgbClr val="0000FF"/>
                </a:solidFill>
              </a:rPr>
              <a:t>Form der Dysgenesie des vorderen Augenabschnitts</a:t>
            </a:r>
          </a:p>
          <a:p>
            <a:endParaRPr lang="en-US" sz="1600" i="1" dirty="0">
              <a:solidFill>
                <a:srgbClr val="0000FF"/>
              </a:solidFill>
            </a:endParaRPr>
          </a:p>
          <a:p>
            <a:r>
              <a:rPr lang="en-US" sz="1200" i="1" dirty="0">
                <a:solidFill>
                  <a:srgbClr val="0000FF"/>
                </a:solidFill>
              </a:rPr>
              <a:t>Was ist die andere klassische Form der zentralen Dysgenesie des vorderen Augenabschnitts?</a:t>
            </a:r>
            <a:endParaRPr lang="en-US" sz="1600" b="1" dirty="0">
              <a:solidFill>
                <a:srgbClr val="0000FF"/>
              </a:solidFill>
            </a:endParaRPr>
          </a:p>
        </p:txBody>
      </p:sp>
      <p:sp>
        <p:nvSpPr>
          <p:cNvPr id="20" name="Rectangle 2">
            <a:extLst>
              <a:ext uri="{FF2B5EF4-FFF2-40B4-BE49-F238E27FC236}">
                <a16:creationId xmlns:a16="http://schemas.microsoft.com/office/drawing/2014/main" id="{6AF51CC3-3F66-4F9F-92F9-9CE8A44D22CB}"/>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
        <p:nvSpPr>
          <p:cNvPr id="22" name="Text Box 8">
            <a:extLst>
              <a:ext uri="{FF2B5EF4-FFF2-40B4-BE49-F238E27FC236}">
                <a16:creationId xmlns:a16="http://schemas.microsoft.com/office/drawing/2014/main" id="{3A39FB6B-5180-4BAB-8DA2-8044E2FF1920}"/>
              </a:ext>
            </a:extLst>
          </p:cNvPr>
          <p:cNvSpPr txBox="1">
            <a:spLocks noChangeArrowheads="1"/>
          </p:cNvSpPr>
          <p:nvPr/>
        </p:nvSpPr>
        <p:spPr bwMode="auto">
          <a:xfrm>
            <a:off x="5715000" y="3048000"/>
            <a:ext cx="325730"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b="1" i="1" dirty="0"/>
              <a:t>?</a:t>
            </a:r>
          </a:p>
        </p:txBody>
      </p:sp>
    </p:spTree>
    <p:extLst>
      <p:ext uri="{BB962C8B-B14F-4D97-AF65-F5344CB8AC3E}">
        <p14:creationId xmlns:p14="http://schemas.microsoft.com/office/powerpoint/2010/main" val="295768810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t>Peripher</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Zentral</a:t>
            </a:r>
          </a:p>
        </p:txBody>
      </p:sp>
      <p:sp>
        <p:nvSpPr>
          <p:cNvPr id="33800" name="Text Box 8"/>
          <p:cNvSpPr txBox="1">
            <a:spLocks noChangeArrowheads="1"/>
          </p:cNvSpPr>
          <p:nvPr/>
        </p:nvSpPr>
        <p:spPr bwMode="auto">
          <a:xfrm>
            <a:off x="5175265" y="2974975"/>
            <a:ext cx="1441420"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dirty="0" err="1"/>
              <a:t>posteriorer</a:t>
            </a:r>
            <a:endParaRPr lang="en-US" sz="1200" dirty="0"/>
          </a:p>
          <a:p>
            <a:pPr algn="ctr" eaLnBrk="1" hangingPunct="1">
              <a:lnSpc>
                <a:spcPct val="80000"/>
              </a:lnSpc>
            </a:pPr>
            <a:r>
              <a:rPr lang="en-US" sz="1200" dirty="0" err="1"/>
              <a:t>Keratokonus</a:t>
            </a:r>
            <a:endParaRPr lang="en-US" sz="1200" dirty="0"/>
          </a:p>
        </p:txBody>
      </p:sp>
      <p:sp>
        <p:nvSpPr>
          <p:cNvPr id="33801" name="Text Box 9"/>
          <p:cNvSpPr txBox="1">
            <a:spLocks noChangeArrowheads="1"/>
          </p:cNvSpPr>
          <p:nvPr/>
        </p:nvSpPr>
        <p:spPr bwMode="auto">
          <a:xfrm>
            <a:off x="6830940" y="3046413"/>
            <a:ext cx="1787669"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t>Peters-Anomalie</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6" name="Line 14"/>
          <p:cNvSpPr>
            <a:spLocks noChangeShapeType="1"/>
          </p:cNvSpPr>
          <p:nvPr/>
        </p:nvSpPr>
        <p:spPr bwMode="auto">
          <a:xfrm flipH="1">
            <a:off x="58674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7" name="Line 15"/>
          <p:cNvSpPr>
            <a:spLocks noChangeShapeType="1"/>
          </p:cNvSpPr>
          <p:nvPr/>
        </p:nvSpPr>
        <p:spPr bwMode="auto">
          <a:xfrm>
            <a:off x="67056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Box 8"/>
          <p:cNvSpPr txBox="1">
            <a:spLocks noChangeArrowheads="1"/>
          </p:cNvSpPr>
          <p:nvPr/>
        </p:nvSpPr>
        <p:spPr bwMode="auto">
          <a:xfrm>
            <a:off x="6092706" y="2570946"/>
            <a:ext cx="1282723" cy="54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rgbClr val="0000FF"/>
                </a:solidFill>
              </a:rPr>
              <a:t>Zwei</a:t>
            </a:r>
          </a:p>
          <a:p>
            <a:pPr algn="ctr" eaLnBrk="1" hangingPunct="1">
              <a:lnSpc>
                <a:spcPts val="1000"/>
              </a:lnSpc>
            </a:pPr>
            <a:r>
              <a:rPr lang="en-US" sz="1200" i="1" dirty="0" err="1">
                <a:solidFill>
                  <a:srgbClr val="0000FF"/>
                </a:solidFill>
              </a:rPr>
              <a:t>klassische</a:t>
            </a:r>
            <a:endParaRPr lang="en-US" sz="1200" i="1" dirty="0">
              <a:solidFill>
                <a:srgbClr val="0000FF"/>
              </a:solidFill>
            </a:endParaRPr>
          </a:p>
          <a:p>
            <a:pPr algn="ctr" eaLnBrk="1" hangingPunct="1">
              <a:lnSpc>
                <a:spcPts val="1000"/>
              </a:lnSpc>
            </a:pPr>
            <a:r>
              <a:rPr lang="en-US" sz="1200" dirty="0">
                <a:solidFill>
                  <a:srgbClr val="0000FF"/>
                </a:solidFill>
              </a:rPr>
              <a:t>zentrale </a:t>
            </a:r>
            <a:r>
              <a:rPr lang="en-US" sz="1200" i="1" dirty="0">
                <a:solidFill>
                  <a:srgbClr val="0000FF"/>
                </a:solidFill>
              </a:rPr>
              <a:t>Dysgenesien</a:t>
            </a:r>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1995418"/>
          </a:xfrm>
          <a:prstGeom prst="rect">
            <a:avLst/>
          </a:prstGeom>
          <a:noFill/>
        </p:spPr>
        <p:txBody>
          <a:bodyPr wrap="square" lIns="25400" tIns="12700" rIns="25400" bIns="12700" rtlCol="0">
            <a:spAutoFit/>
          </a:bodyPr>
          <a:lstStyle/>
          <a:p>
            <a:r>
              <a:rPr lang="de-DE"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rgbClr val="0000FF"/>
                </a:solidFill>
              </a:rPr>
              <a:t>?</a:t>
            </a:r>
          </a:p>
          <a:p>
            <a:r>
              <a:rPr lang="en-US" sz="1200" dirty="0">
                <a:solidFill>
                  <a:srgbClr val="0000FF"/>
                </a:solidFill>
              </a:rPr>
              <a:t>Es geht darum, ob die Dysgenesie den </a:t>
            </a:r>
            <a:r>
              <a:rPr lang="en-US" sz="1200" b="1" dirty="0">
                <a:solidFill>
                  <a:srgbClr val="0000FF"/>
                </a:solidFill>
              </a:rPr>
              <a:t>peripheren </a:t>
            </a:r>
            <a:r>
              <a:rPr lang="en-US" sz="1200" dirty="0">
                <a:solidFill>
                  <a:srgbClr val="0000FF"/>
                </a:solidFill>
              </a:rPr>
              <a:t>oder den </a:t>
            </a:r>
            <a:r>
              <a:rPr lang="en-US" sz="1200" b="1" dirty="0" err="1">
                <a:solidFill>
                  <a:srgbClr val="0000FF"/>
                </a:solidFill>
              </a:rPr>
              <a:t>zentralen</a:t>
            </a:r>
            <a:r>
              <a:rPr lang="en-US" sz="1200" b="1" dirty="0">
                <a:solidFill>
                  <a:srgbClr val="0000FF"/>
                </a:solidFill>
              </a:rPr>
              <a:t> </a:t>
            </a:r>
            <a:r>
              <a:rPr lang="en-US" sz="1200" dirty="0">
                <a:solidFill>
                  <a:srgbClr val="0000FF"/>
                </a:solidFill>
              </a:rPr>
              <a:t>Teil des </a:t>
            </a:r>
            <a:r>
              <a:rPr lang="en-US" sz="1200" dirty="0" err="1">
                <a:solidFill>
                  <a:srgbClr val="0000FF"/>
                </a:solidFill>
              </a:rPr>
              <a:t>Vorderabschnitts</a:t>
            </a:r>
            <a:r>
              <a:rPr lang="en-US" sz="1200" dirty="0">
                <a:solidFill>
                  <a:srgbClr val="0000FF"/>
                </a:solidFill>
              </a:rPr>
              <a:t> </a:t>
            </a:r>
            <a:r>
              <a:rPr lang="en-US" sz="1200" dirty="0" err="1">
                <a:solidFill>
                  <a:srgbClr val="0000FF"/>
                </a:solidFill>
              </a:rPr>
              <a:t>betrifft</a:t>
            </a:r>
            <a:endParaRPr lang="en-US" sz="1200" dirty="0">
              <a:solidFill>
                <a:srgbClr val="0000FF"/>
              </a:solidFill>
            </a:endParaRPr>
          </a:p>
          <a:p>
            <a:endParaRPr lang="en-US" sz="1600" i="1" dirty="0">
              <a:solidFill>
                <a:srgbClr val="0000FF"/>
              </a:solidFill>
            </a:endParaRPr>
          </a:p>
          <a:p>
            <a:r>
              <a:rPr lang="en-US" sz="1200" i="1" dirty="0">
                <a:solidFill>
                  <a:srgbClr val="0000FF"/>
                </a:solidFill>
              </a:rPr>
              <a:t>Zu welcher Kategorie gehört die Peters-Anomalie?</a:t>
            </a:r>
          </a:p>
          <a:p>
            <a:r>
              <a:rPr lang="en-US" sz="1200" dirty="0">
                <a:solidFill>
                  <a:srgbClr val="0000FF"/>
                </a:solidFill>
              </a:rPr>
              <a:t>Die Peters-Anomalie ist eine </a:t>
            </a:r>
            <a:r>
              <a:rPr lang="en-US" sz="1200" b="1" dirty="0">
                <a:solidFill>
                  <a:srgbClr val="0000FF"/>
                </a:solidFill>
              </a:rPr>
              <a:t>zentrale </a:t>
            </a:r>
            <a:r>
              <a:rPr lang="en-US" sz="1200" dirty="0">
                <a:solidFill>
                  <a:srgbClr val="0000FF"/>
                </a:solidFill>
              </a:rPr>
              <a:t>Form der Dysgenesie des vorderen Augenabschnitts</a:t>
            </a:r>
          </a:p>
          <a:p>
            <a:endParaRPr lang="en-US" sz="1600" i="1" dirty="0">
              <a:solidFill>
                <a:srgbClr val="0000FF"/>
              </a:solidFill>
            </a:endParaRPr>
          </a:p>
          <a:p>
            <a:r>
              <a:rPr lang="en-US" sz="1200" i="1" dirty="0">
                <a:solidFill>
                  <a:srgbClr val="0000FF"/>
                </a:solidFill>
              </a:rPr>
              <a:t>Was ist die andere klassische Form der zentralen Dysgenesie des vorderen Augenabschnitts?</a:t>
            </a:r>
          </a:p>
          <a:p>
            <a:r>
              <a:rPr lang="en-US" sz="1200" b="1" dirty="0">
                <a:solidFill>
                  <a:srgbClr val="0000FF"/>
                </a:solidFill>
              </a:rPr>
              <a:t>Der posteriore Keratokonus </a:t>
            </a:r>
            <a:r>
              <a:rPr lang="en-US" sz="1200" dirty="0">
                <a:solidFill>
                  <a:srgbClr val="0000FF"/>
                </a:solidFill>
              </a:rPr>
              <a:t>(Anmerkung: Dieser hat nichts mit der Ihnen bekannten anterioren Form zu tun)</a:t>
            </a:r>
            <a:endParaRPr lang="en-US" sz="1600" b="1" dirty="0">
              <a:solidFill>
                <a:srgbClr val="0000FF"/>
              </a:solidFill>
            </a:endParaRPr>
          </a:p>
        </p:txBody>
      </p:sp>
      <p:sp>
        <p:nvSpPr>
          <p:cNvPr id="20" name="Rectangle 2">
            <a:extLst>
              <a:ext uri="{FF2B5EF4-FFF2-40B4-BE49-F238E27FC236}">
                <a16:creationId xmlns:a16="http://schemas.microsoft.com/office/drawing/2014/main" id="{6AF51CC3-3F66-4F9F-92F9-9CE8A44D22CB}"/>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Tree>
    <p:extLst>
      <p:ext uri="{BB962C8B-B14F-4D97-AF65-F5344CB8AC3E}">
        <p14:creationId xmlns:p14="http://schemas.microsoft.com/office/powerpoint/2010/main" val="390617334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t>Peripher</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Zentral</a:t>
            </a:r>
          </a:p>
        </p:txBody>
      </p:sp>
      <p:sp>
        <p:nvSpPr>
          <p:cNvPr id="33800" name="Text Box 8"/>
          <p:cNvSpPr txBox="1">
            <a:spLocks noChangeArrowheads="1"/>
          </p:cNvSpPr>
          <p:nvPr/>
        </p:nvSpPr>
        <p:spPr bwMode="auto">
          <a:xfrm>
            <a:off x="5175265" y="2974975"/>
            <a:ext cx="1441420"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dirty="0" err="1"/>
              <a:t>posteriorer</a:t>
            </a:r>
            <a:endParaRPr lang="en-US" sz="1200" dirty="0"/>
          </a:p>
          <a:p>
            <a:pPr algn="ctr" eaLnBrk="1" hangingPunct="1">
              <a:lnSpc>
                <a:spcPct val="80000"/>
              </a:lnSpc>
            </a:pPr>
            <a:r>
              <a:rPr lang="en-US" sz="1200" dirty="0" err="1"/>
              <a:t>Keratokonus</a:t>
            </a:r>
            <a:endParaRPr lang="en-US" sz="1200" dirty="0"/>
          </a:p>
        </p:txBody>
      </p:sp>
      <p:sp>
        <p:nvSpPr>
          <p:cNvPr id="33801" name="Text Box 9"/>
          <p:cNvSpPr txBox="1">
            <a:spLocks noChangeArrowheads="1"/>
          </p:cNvSpPr>
          <p:nvPr/>
        </p:nvSpPr>
        <p:spPr bwMode="auto">
          <a:xfrm>
            <a:off x="6830940" y="3046413"/>
            <a:ext cx="1787669"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t>Peters-Anomalie</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4" name="Line 12"/>
          <p:cNvSpPr>
            <a:spLocks noChangeShapeType="1"/>
          </p:cNvSpPr>
          <p:nvPr/>
        </p:nvSpPr>
        <p:spPr bwMode="auto">
          <a:xfrm flipH="1">
            <a:off x="14478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5" name="Line 13"/>
          <p:cNvSpPr>
            <a:spLocks noChangeShapeType="1"/>
          </p:cNvSpPr>
          <p:nvPr/>
        </p:nvSpPr>
        <p:spPr bwMode="auto">
          <a:xfrm>
            <a:off x="22860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6" name="Line 14"/>
          <p:cNvSpPr>
            <a:spLocks noChangeShapeType="1"/>
          </p:cNvSpPr>
          <p:nvPr/>
        </p:nvSpPr>
        <p:spPr bwMode="auto">
          <a:xfrm flipH="1">
            <a:off x="58674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7" name="Line 15"/>
          <p:cNvSpPr>
            <a:spLocks noChangeShapeType="1"/>
          </p:cNvSpPr>
          <p:nvPr/>
        </p:nvSpPr>
        <p:spPr bwMode="auto">
          <a:xfrm>
            <a:off x="67056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Box 8"/>
          <p:cNvSpPr txBox="1">
            <a:spLocks noChangeArrowheads="1"/>
          </p:cNvSpPr>
          <p:nvPr/>
        </p:nvSpPr>
        <p:spPr bwMode="auto">
          <a:xfrm>
            <a:off x="6092706" y="2570946"/>
            <a:ext cx="1282723" cy="54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rgbClr val="0000FF"/>
                </a:solidFill>
              </a:rPr>
              <a:t>Zwei</a:t>
            </a:r>
          </a:p>
          <a:p>
            <a:pPr algn="ctr" eaLnBrk="1" hangingPunct="1">
              <a:lnSpc>
                <a:spcPts val="1000"/>
              </a:lnSpc>
            </a:pPr>
            <a:r>
              <a:rPr lang="en-US" sz="1200" i="1" dirty="0" err="1">
                <a:solidFill>
                  <a:srgbClr val="0000FF"/>
                </a:solidFill>
              </a:rPr>
              <a:t>klassische</a:t>
            </a:r>
            <a:endParaRPr lang="en-US" sz="1200" i="1" dirty="0">
              <a:solidFill>
                <a:srgbClr val="0000FF"/>
              </a:solidFill>
            </a:endParaRPr>
          </a:p>
          <a:p>
            <a:pPr algn="ctr" eaLnBrk="1" hangingPunct="1">
              <a:lnSpc>
                <a:spcPts val="1000"/>
              </a:lnSpc>
            </a:pPr>
            <a:r>
              <a:rPr lang="en-US" sz="1200" dirty="0">
                <a:solidFill>
                  <a:srgbClr val="0000FF"/>
                </a:solidFill>
              </a:rPr>
              <a:t>zentrale </a:t>
            </a:r>
            <a:r>
              <a:rPr lang="en-US" sz="1200" i="1" dirty="0">
                <a:solidFill>
                  <a:srgbClr val="0000FF"/>
                </a:solidFill>
              </a:rPr>
              <a:t>Dysgenesien</a:t>
            </a:r>
          </a:p>
        </p:txBody>
      </p:sp>
      <p:sp>
        <p:nvSpPr>
          <p:cNvPr id="17" name="TextBox 8">
            <a:extLst>
              <a:ext uri="{FF2B5EF4-FFF2-40B4-BE49-F238E27FC236}">
                <a16:creationId xmlns:a16="http://schemas.microsoft.com/office/drawing/2014/main" id="{C41BB1C1-79C0-433B-BD10-6FCEF681AF58}"/>
              </a:ext>
            </a:extLst>
          </p:cNvPr>
          <p:cNvSpPr txBox="1">
            <a:spLocks noChangeArrowheads="1"/>
          </p:cNvSpPr>
          <p:nvPr/>
        </p:nvSpPr>
        <p:spPr bwMode="auto">
          <a:xfrm>
            <a:off x="1580932" y="2570946"/>
            <a:ext cx="146706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rgbClr val="0000FF"/>
                </a:solidFill>
              </a:rPr>
              <a:t>Zwei</a:t>
            </a:r>
          </a:p>
          <a:p>
            <a:pPr algn="ctr" eaLnBrk="1" hangingPunct="1">
              <a:lnSpc>
                <a:spcPts val="1000"/>
              </a:lnSpc>
            </a:pPr>
            <a:r>
              <a:rPr lang="en-US" sz="1200" i="1" dirty="0">
                <a:solidFill>
                  <a:srgbClr val="0000FF"/>
                </a:solidFill>
              </a:rPr>
              <a:t>klassische</a:t>
            </a:r>
          </a:p>
          <a:p>
            <a:pPr algn="ctr" eaLnBrk="1" hangingPunct="1">
              <a:lnSpc>
                <a:spcPts val="1000"/>
              </a:lnSpc>
            </a:pPr>
            <a:r>
              <a:rPr lang="en-US" sz="1200" dirty="0">
                <a:solidFill>
                  <a:srgbClr val="0000FF"/>
                </a:solidFill>
              </a:rPr>
              <a:t>periphere </a:t>
            </a:r>
            <a:r>
              <a:rPr lang="en-US" sz="1200" i="1" dirty="0">
                <a:solidFill>
                  <a:srgbClr val="0000FF"/>
                </a:solidFill>
              </a:rPr>
              <a:t>Dysgenesien</a:t>
            </a:r>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2426305"/>
          </a:xfrm>
          <a:prstGeom prst="rect">
            <a:avLst/>
          </a:prstGeom>
          <a:noFill/>
        </p:spPr>
        <p:txBody>
          <a:bodyPr wrap="square" lIns="25400" tIns="12700" rIns="25400" bIns="12700" rtlCol="0">
            <a:spAutoFit/>
          </a:bodyPr>
          <a:lstStyle/>
          <a:p>
            <a:r>
              <a:rPr lang="de-DE"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rgbClr val="0000FF"/>
                </a:solidFill>
              </a:rPr>
              <a:t>?</a:t>
            </a:r>
          </a:p>
          <a:p>
            <a:r>
              <a:rPr lang="en-US" sz="1200" dirty="0">
                <a:solidFill>
                  <a:srgbClr val="0000FF"/>
                </a:solidFill>
              </a:rPr>
              <a:t>Es geht darum, ob die Dysgenesie den </a:t>
            </a:r>
            <a:r>
              <a:rPr lang="en-US" sz="1200" b="1" dirty="0">
                <a:solidFill>
                  <a:srgbClr val="0000FF"/>
                </a:solidFill>
              </a:rPr>
              <a:t>peripheren </a:t>
            </a:r>
            <a:r>
              <a:rPr lang="en-US" sz="1200" dirty="0">
                <a:solidFill>
                  <a:srgbClr val="0000FF"/>
                </a:solidFill>
              </a:rPr>
              <a:t>oder den </a:t>
            </a:r>
            <a:r>
              <a:rPr lang="en-US" sz="1200" b="1" dirty="0" err="1">
                <a:solidFill>
                  <a:srgbClr val="0000FF"/>
                </a:solidFill>
              </a:rPr>
              <a:t>zentralen</a:t>
            </a:r>
            <a:r>
              <a:rPr lang="en-US" sz="1200" b="1" dirty="0">
                <a:solidFill>
                  <a:srgbClr val="0000FF"/>
                </a:solidFill>
              </a:rPr>
              <a:t> </a:t>
            </a:r>
            <a:r>
              <a:rPr lang="en-US" sz="1200" dirty="0">
                <a:solidFill>
                  <a:srgbClr val="0000FF"/>
                </a:solidFill>
              </a:rPr>
              <a:t>Teil des </a:t>
            </a:r>
            <a:r>
              <a:rPr lang="en-US" sz="1200" dirty="0" err="1">
                <a:solidFill>
                  <a:srgbClr val="0000FF"/>
                </a:solidFill>
              </a:rPr>
              <a:t>Vorderabschnitts</a:t>
            </a:r>
            <a:r>
              <a:rPr lang="en-US" sz="1200" dirty="0">
                <a:solidFill>
                  <a:srgbClr val="0000FF"/>
                </a:solidFill>
              </a:rPr>
              <a:t> </a:t>
            </a:r>
            <a:r>
              <a:rPr lang="en-US" sz="1200" dirty="0" err="1">
                <a:solidFill>
                  <a:srgbClr val="0000FF"/>
                </a:solidFill>
              </a:rPr>
              <a:t>betrifft</a:t>
            </a:r>
            <a:endParaRPr lang="en-US" sz="1200" dirty="0">
              <a:solidFill>
                <a:srgbClr val="0000FF"/>
              </a:solidFill>
            </a:endParaRPr>
          </a:p>
          <a:p>
            <a:endParaRPr lang="en-US" sz="1600" i="1" dirty="0">
              <a:solidFill>
                <a:srgbClr val="0000FF"/>
              </a:solidFill>
            </a:endParaRPr>
          </a:p>
          <a:p>
            <a:r>
              <a:rPr lang="en-US" sz="1200" i="1" dirty="0">
                <a:solidFill>
                  <a:srgbClr val="0000FF"/>
                </a:solidFill>
              </a:rPr>
              <a:t>Zu welcher Kategorie gehört die Peters-Anomalie?</a:t>
            </a:r>
          </a:p>
          <a:p>
            <a:r>
              <a:rPr lang="en-US" sz="1200" dirty="0">
                <a:solidFill>
                  <a:srgbClr val="0000FF"/>
                </a:solidFill>
              </a:rPr>
              <a:t>Die Peters-Anomalie ist eine </a:t>
            </a:r>
            <a:r>
              <a:rPr lang="en-US" sz="1200" b="1" dirty="0">
                <a:solidFill>
                  <a:srgbClr val="0000FF"/>
                </a:solidFill>
              </a:rPr>
              <a:t>zentrale </a:t>
            </a:r>
            <a:r>
              <a:rPr lang="en-US" sz="1200" dirty="0">
                <a:solidFill>
                  <a:srgbClr val="0000FF"/>
                </a:solidFill>
              </a:rPr>
              <a:t>Form der Dysgenesie des vorderen Augenabschnitts</a:t>
            </a:r>
          </a:p>
          <a:p>
            <a:endParaRPr lang="en-US" sz="1600" i="1" dirty="0">
              <a:solidFill>
                <a:srgbClr val="0000FF"/>
              </a:solidFill>
            </a:endParaRPr>
          </a:p>
          <a:p>
            <a:r>
              <a:rPr lang="en-US" sz="1200" i="1" dirty="0">
                <a:solidFill>
                  <a:srgbClr val="0000FF"/>
                </a:solidFill>
              </a:rPr>
              <a:t>Was ist die andere klassische Form der zentralen Dysgenesie des vorderen Augenabschnitts?</a:t>
            </a:r>
          </a:p>
          <a:p>
            <a:r>
              <a:rPr lang="en-US" sz="1200" b="1" dirty="0">
                <a:solidFill>
                  <a:srgbClr val="0000FF"/>
                </a:solidFill>
              </a:rPr>
              <a:t>Der posteriore Keratokonus </a:t>
            </a:r>
            <a:r>
              <a:rPr lang="en-US" sz="1200" dirty="0">
                <a:solidFill>
                  <a:srgbClr val="0000FF"/>
                </a:solidFill>
              </a:rPr>
              <a:t>(Anmerkung: Dieser hat nichts mit der Ihnen bekannten anterioren Form zu tun)</a:t>
            </a:r>
          </a:p>
          <a:p>
            <a:endParaRPr lang="en-US" sz="1600" i="1" dirty="0">
              <a:solidFill>
                <a:srgbClr val="0000FF"/>
              </a:solidFill>
            </a:endParaRPr>
          </a:p>
          <a:p>
            <a:r>
              <a:rPr lang="en-US" sz="1200" i="1" dirty="0">
                <a:solidFill>
                  <a:srgbClr val="0000FF"/>
                </a:solidFill>
              </a:rPr>
              <a:t>Was sind die beiden klassischen Formen der </a:t>
            </a:r>
            <a:r>
              <a:rPr lang="en-US" sz="1200" dirty="0" err="1">
                <a:solidFill>
                  <a:srgbClr val="0000FF"/>
                </a:solidFill>
              </a:rPr>
              <a:t>peripheren</a:t>
            </a:r>
            <a:r>
              <a:rPr lang="en-US" sz="1200" dirty="0">
                <a:solidFill>
                  <a:srgbClr val="0000FF"/>
                </a:solidFill>
              </a:rPr>
              <a:t> </a:t>
            </a:r>
            <a:r>
              <a:rPr lang="en-US" sz="1200" i="1" dirty="0" err="1">
                <a:solidFill>
                  <a:srgbClr val="0000FF"/>
                </a:solidFill>
              </a:rPr>
              <a:t>Vorderabschnitts-Dysgenesie</a:t>
            </a:r>
            <a:r>
              <a:rPr lang="en-US" sz="1200" i="1" dirty="0">
                <a:solidFill>
                  <a:srgbClr val="0000FF"/>
                </a:solidFill>
              </a:rPr>
              <a:t>?</a:t>
            </a:r>
            <a:endParaRPr lang="en-US" sz="1600" b="1" dirty="0">
              <a:solidFill>
                <a:srgbClr val="0000FF"/>
              </a:solidFill>
            </a:endParaRPr>
          </a:p>
        </p:txBody>
      </p:sp>
      <p:sp>
        <p:nvSpPr>
          <p:cNvPr id="20" name="Rectangle 2">
            <a:extLst>
              <a:ext uri="{FF2B5EF4-FFF2-40B4-BE49-F238E27FC236}">
                <a16:creationId xmlns:a16="http://schemas.microsoft.com/office/drawing/2014/main" id="{6AF51CC3-3F66-4F9F-92F9-9CE8A44D22CB}"/>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
        <p:nvSpPr>
          <p:cNvPr id="22" name="Text Box 8">
            <a:extLst>
              <a:ext uri="{FF2B5EF4-FFF2-40B4-BE49-F238E27FC236}">
                <a16:creationId xmlns:a16="http://schemas.microsoft.com/office/drawing/2014/main" id="{2149AD89-2ECF-4002-8A22-2F58AF7038C4}"/>
              </a:ext>
            </a:extLst>
          </p:cNvPr>
          <p:cNvSpPr txBox="1">
            <a:spLocks noChangeArrowheads="1"/>
          </p:cNvSpPr>
          <p:nvPr/>
        </p:nvSpPr>
        <p:spPr bwMode="auto">
          <a:xfrm>
            <a:off x="1122070" y="3048000"/>
            <a:ext cx="325730"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b="1" i="1" dirty="0"/>
              <a:t>?</a:t>
            </a:r>
          </a:p>
        </p:txBody>
      </p:sp>
      <p:sp>
        <p:nvSpPr>
          <p:cNvPr id="23" name="Text Box 8">
            <a:extLst>
              <a:ext uri="{FF2B5EF4-FFF2-40B4-BE49-F238E27FC236}">
                <a16:creationId xmlns:a16="http://schemas.microsoft.com/office/drawing/2014/main" id="{F0030C6D-3848-4B74-93F6-9D762ECDD1AC}"/>
              </a:ext>
            </a:extLst>
          </p:cNvPr>
          <p:cNvSpPr txBox="1">
            <a:spLocks noChangeArrowheads="1"/>
          </p:cNvSpPr>
          <p:nvPr/>
        </p:nvSpPr>
        <p:spPr bwMode="auto">
          <a:xfrm>
            <a:off x="3179470" y="3048000"/>
            <a:ext cx="325730"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b="1" i="1" dirty="0"/>
              <a:t>?</a:t>
            </a:r>
          </a:p>
        </p:txBody>
      </p:sp>
    </p:spTree>
    <p:extLst>
      <p:ext uri="{BB962C8B-B14F-4D97-AF65-F5344CB8AC3E}">
        <p14:creationId xmlns:p14="http://schemas.microsoft.com/office/powerpoint/2010/main" val="2002646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t>Vorderer Augenabschnitt </a:t>
            </a:r>
          </a:p>
          <a:p>
            <a:pPr algn="ctr" eaLnBrk="1" hangingPunct="1">
              <a:lnSpc>
                <a:spcPct val="80000"/>
              </a:lnSpc>
            </a:pPr>
            <a:r>
              <a:rPr lang="en-US" sz="1200" i="1" dirty="0" err="1"/>
              <a:t>Dysgenesie</a:t>
            </a:r>
            <a:endParaRPr lang="en-US" sz="1200" i="1" dirty="0"/>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t>Peripher</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Zentral</a:t>
            </a:r>
          </a:p>
        </p:txBody>
      </p:sp>
      <p:sp>
        <p:nvSpPr>
          <p:cNvPr id="33798" name="Text Box 6"/>
          <p:cNvSpPr txBox="1">
            <a:spLocks noChangeArrowheads="1"/>
          </p:cNvSpPr>
          <p:nvPr/>
        </p:nvSpPr>
        <p:spPr bwMode="auto">
          <a:xfrm>
            <a:off x="622300" y="2974975"/>
            <a:ext cx="1517650"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t>Hinteres</a:t>
            </a:r>
          </a:p>
          <a:p>
            <a:pPr algn="ctr" eaLnBrk="1" hangingPunct="1">
              <a:lnSpc>
                <a:spcPct val="80000"/>
              </a:lnSpc>
            </a:pPr>
            <a:r>
              <a:rPr lang="en-US" sz="1200"/>
              <a:t>Embryotoxon</a:t>
            </a:r>
          </a:p>
        </p:txBody>
      </p:sp>
      <p:sp>
        <p:nvSpPr>
          <p:cNvPr id="33799" name="Text Box 7"/>
          <p:cNvSpPr txBox="1">
            <a:spLocks noChangeArrowheads="1"/>
          </p:cNvSpPr>
          <p:nvPr/>
        </p:nvSpPr>
        <p:spPr bwMode="auto">
          <a:xfrm>
            <a:off x="2519042" y="2970213"/>
            <a:ext cx="183896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dirty="0"/>
              <a:t>Axenfeld-Rieger</a:t>
            </a:r>
          </a:p>
          <a:p>
            <a:pPr algn="ctr" eaLnBrk="1" hangingPunct="1">
              <a:lnSpc>
                <a:spcPct val="80000"/>
              </a:lnSpc>
            </a:pPr>
            <a:r>
              <a:rPr lang="en-US" sz="1200" dirty="0"/>
              <a:t>Syndrom</a:t>
            </a:r>
          </a:p>
        </p:txBody>
      </p:sp>
      <p:sp>
        <p:nvSpPr>
          <p:cNvPr id="33800" name="Text Box 8"/>
          <p:cNvSpPr txBox="1">
            <a:spLocks noChangeArrowheads="1"/>
          </p:cNvSpPr>
          <p:nvPr/>
        </p:nvSpPr>
        <p:spPr bwMode="auto">
          <a:xfrm>
            <a:off x="5175265" y="2974975"/>
            <a:ext cx="1441420"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dirty="0" err="1"/>
              <a:t>posteriorer</a:t>
            </a:r>
            <a:endParaRPr lang="en-US" sz="1200" dirty="0"/>
          </a:p>
          <a:p>
            <a:pPr algn="ctr" eaLnBrk="1" hangingPunct="1">
              <a:lnSpc>
                <a:spcPct val="80000"/>
              </a:lnSpc>
            </a:pPr>
            <a:r>
              <a:rPr lang="en-US" sz="1200" dirty="0" err="1"/>
              <a:t>Keratokonus</a:t>
            </a:r>
            <a:endParaRPr lang="en-US" sz="1200" dirty="0"/>
          </a:p>
        </p:txBody>
      </p:sp>
      <p:sp>
        <p:nvSpPr>
          <p:cNvPr id="33801" name="Text Box 9"/>
          <p:cNvSpPr txBox="1">
            <a:spLocks noChangeArrowheads="1"/>
          </p:cNvSpPr>
          <p:nvPr/>
        </p:nvSpPr>
        <p:spPr bwMode="auto">
          <a:xfrm>
            <a:off x="6830940" y="3046413"/>
            <a:ext cx="1787669"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t>Peters-Anomalie</a:t>
            </a:r>
          </a:p>
        </p:txBody>
      </p:sp>
      <p:sp>
        <p:nvSpPr>
          <p:cNvPr id="33802" name="Line 10"/>
          <p:cNvSpPr>
            <a:spLocks noChangeShapeType="1"/>
          </p:cNvSpPr>
          <p:nvPr/>
        </p:nvSpPr>
        <p:spPr bwMode="auto">
          <a:xfrm>
            <a:off x="45720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1"/>
          <p:cNvSpPr>
            <a:spLocks noChangeShapeType="1"/>
          </p:cNvSpPr>
          <p:nvPr/>
        </p:nvSpPr>
        <p:spPr bwMode="auto">
          <a:xfrm flipH="1">
            <a:off x="2743200" y="1600200"/>
            <a:ext cx="18288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4" name="Line 12"/>
          <p:cNvSpPr>
            <a:spLocks noChangeShapeType="1"/>
          </p:cNvSpPr>
          <p:nvPr/>
        </p:nvSpPr>
        <p:spPr bwMode="auto">
          <a:xfrm flipH="1">
            <a:off x="14478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5" name="Line 13"/>
          <p:cNvSpPr>
            <a:spLocks noChangeShapeType="1"/>
          </p:cNvSpPr>
          <p:nvPr/>
        </p:nvSpPr>
        <p:spPr bwMode="auto">
          <a:xfrm>
            <a:off x="22860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6" name="Line 14"/>
          <p:cNvSpPr>
            <a:spLocks noChangeShapeType="1"/>
          </p:cNvSpPr>
          <p:nvPr/>
        </p:nvSpPr>
        <p:spPr bwMode="auto">
          <a:xfrm flipH="1">
            <a:off x="58674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7" name="Line 15"/>
          <p:cNvSpPr>
            <a:spLocks noChangeShapeType="1"/>
          </p:cNvSpPr>
          <p:nvPr/>
        </p:nvSpPr>
        <p:spPr bwMode="auto">
          <a:xfrm>
            <a:off x="6705600" y="2514600"/>
            <a:ext cx="838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Box 8"/>
          <p:cNvSpPr txBox="1">
            <a:spLocks noChangeArrowheads="1"/>
          </p:cNvSpPr>
          <p:nvPr/>
        </p:nvSpPr>
        <p:spPr bwMode="auto">
          <a:xfrm>
            <a:off x="6092706" y="2570946"/>
            <a:ext cx="1282723"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rgbClr val="0000FF"/>
                </a:solidFill>
              </a:rPr>
              <a:t>Zwei</a:t>
            </a:r>
          </a:p>
          <a:p>
            <a:pPr algn="ctr" eaLnBrk="1" hangingPunct="1">
              <a:lnSpc>
                <a:spcPts val="1000"/>
              </a:lnSpc>
            </a:pPr>
            <a:r>
              <a:rPr lang="en-US" sz="1200" i="1" dirty="0">
                <a:solidFill>
                  <a:srgbClr val="0000FF"/>
                </a:solidFill>
              </a:rPr>
              <a:t>klassische</a:t>
            </a:r>
          </a:p>
          <a:p>
            <a:pPr algn="ctr" eaLnBrk="1" hangingPunct="1">
              <a:lnSpc>
                <a:spcPts val="1000"/>
              </a:lnSpc>
            </a:pPr>
            <a:r>
              <a:rPr lang="en-US" sz="1200" dirty="0">
                <a:solidFill>
                  <a:srgbClr val="0000FF"/>
                </a:solidFill>
              </a:rPr>
              <a:t>zentrale </a:t>
            </a:r>
            <a:r>
              <a:rPr lang="en-US" sz="1200" i="1" dirty="0">
                <a:solidFill>
                  <a:srgbClr val="0000FF"/>
                </a:solidFill>
              </a:rPr>
              <a:t>Dysgenesien</a:t>
            </a:r>
          </a:p>
        </p:txBody>
      </p:sp>
      <p:sp>
        <p:nvSpPr>
          <p:cNvPr id="17" name="TextBox 8">
            <a:extLst>
              <a:ext uri="{FF2B5EF4-FFF2-40B4-BE49-F238E27FC236}">
                <a16:creationId xmlns:a16="http://schemas.microsoft.com/office/drawing/2014/main" id="{C41BB1C1-79C0-433B-BD10-6FCEF681AF58}"/>
              </a:ext>
            </a:extLst>
          </p:cNvPr>
          <p:cNvSpPr txBox="1">
            <a:spLocks noChangeArrowheads="1"/>
          </p:cNvSpPr>
          <p:nvPr/>
        </p:nvSpPr>
        <p:spPr bwMode="auto">
          <a:xfrm>
            <a:off x="1580932" y="2570946"/>
            <a:ext cx="146706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rgbClr val="0000FF"/>
                </a:solidFill>
              </a:rPr>
              <a:t>Zwei</a:t>
            </a:r>
          </a:p>
          <a:p>
            <a:pPr algn="ctr" eaLnBrk="1" hangingPunct="1">
              <a:lnSpc>
                <a:spcPts val="1000"/>
              </a:lnSpc>
            </a:pPr>
            <a:r>
              <a:rPr lang="en-US" sz="1200" i="1" dirty="0">
                <a:solidFill>
                  <a:srgbClr val="0000FF"/>
                </a:solidFill>
              </a:rPr>
              <a:t>klassische</a:t>
            </a:r>
          </a:p>
          <a:p>
            <a:pPr algn="ctr" eaLnBrk="1" hangingPunct="1">
              <a:lnSpc>
                <a:spcPts val="1000"/>
              </a:lnSpc>
            </a:pPr>
            <a:r>
              <a:rPr lang="en-US" sz="1200" dirty="0">
                <a:solidFill>
                  <a:srgbClr val="0000FF"/>
                </a:solidFill>
              </a:rPr>
              <a:t>periphere </a:t>
            </a:r>
            <a:r>
              <a:rPr lang="en-US" sz="1200" i="1" dirty="0">
                <a:solidFill>
                  <a:srgbClr val="0000FF"/>
                </a:solidFill>
              </a:rPr>
              <a:t>Dysgenesien</a:t>
            </a:r>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rgbClr val="0000FF"/>
                </a:solidFill>
              </a:rPr>
              <a:t>Eine sehr grundlegende</a:t>
            </a:r>
          </a:p>
          <a:p>
            <a:pPr algn="ctr" eaLnBrk="1" hangingPunct="1">
              <a:lnSpc>
                <a:spcPts val="1000"/>
              </a:lnSpc>
            </a:pPr>
            <a:r>
              <a:rPr lang="en-US" sz="1200" i="1">
                <a:solidFill>
                  <a:srgbClr val="0000FF"/>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2610971"/>
          </a:xfrm>
          <a:prstGeom prst="rect">
            <a:avLst/>
          </a:prstGeom>
          <a:noFill/>
        </p:spPr>
        <p:txBody>
          <a:bodyPr wrap="square" lIns="25400" tIns="12700" rIns="25400" bIns="12700" rtlCol="0">
            <a:spAutoFit/>
          </a:bodyPr>
          <a:lstStyle/>
          <a:p>
            <a:r>
              <a:rPr lang="de-DE" sz="1200" i="1" dirty="0">
                <a:solidFill>
                  <a:srgbClr val="0000FF"/>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rgbClr val="0000FF"/>
                </a:solidFill>
              </a:rPr>
              <a:t>?</a:t>
            </a:r>
          </a:p>
          <a:p>
            <a:r>
              <a:rPr lang="en-US" sz="1200" dirty="0">
                <a:solidFill>
                  <a:srgbClr val="0000FF"/>
                </a:solidFill>
              </a:rPr>
              <a:t>Es geht darum, ob die Dysgenesie den </a:t>
            </a:r>
            <a:r>
              <a:rPr lang="en-US" sz="1200" b="1" dirty="0">
                <a:solidFill>
                  <a:srgbClr val="0000FF"/>
                </a:solidFill>
              </a:rPr>
              <a:t>peripheren </a:t>
            </a:r>
            <a:r>
              <a:rPr lang="en-US" sz="1200" dirty="0">
                <a:solidFill>
                  <a:srgbClr val="0000FF"/>
                </a:solidFill>
              </a:rPr>
              <a:t>oder den </a:t>
            </a:r>
            <a:r>
              <a:rPr lang="en-US" sz="1200" b="1" dirty="0" err="1">
                <a:solidFill>
                  <a:srgbClr val="0000FF"/>
                </a:solidFill>
              </a:rPr>
              <a:t>zentralen</a:t>
            </a:r>
            <a:r>
              <a:rPr lang="en-US" sz="1200" b="1" dirty="0">
                <a:solidFill>
                  <a:srgbClr val="0000FF"/>
                </a:solidFill>
              </a:rPr>
              <a:t> </a:t>
            </a:r>
            <a:r>
              <a:rPr lang="en-US" sz="1200" dirty="0">
                <a:solidFill>
                  <a:srgbClr val="0000FF"/>
                </a:solidFill>
              </a:rPr>
              <a:t>Teil des </a:t>
            </a:r>
            <a:r>
              <a:rPr lang="en-US" sz="1200" dirty="0" err="1">
                <a:solidFill>
                  <a:srgbClr val="0000FF"/>
                </a:solidFill>
              </a:rPr>
              <a:t>Vorderabschnitts</a:t>
            </a:r>
            <a:r>
              <a:rPr lang="en-US" sz="1200" dirty="0">
                <a:solidFill>
                  <a:srgbClr val="0000FF"/>
                </a:solidFill>
              </a:rPr>
              <a:t> </a:t>
            </a:r>
            <a:r>
              <a:rPr lang="en-US" sz="1200" dirty="0" err="1">
                <a:solidFill>
                  <a:srgbClr val="0000FF"/>
                </a:solidFill>
              </a:rPr>
              <a:t>betrifft</a:t>
            </a:r>
            <a:endParaRPr lang="en-US" sz="1200" dirty="0">
              <a:solidFill>
                <a:srgbClr val="0000FF"/>
              </a:solidFill>
            </a:endParaRPr>
          </a:p>
          <a:p>
            <a:endParaRPr lang="en-US" sz="1600" i="1" dirty="0">
              <a:solidFill>
                <a:srgbClr val="0000FF"/>
              </a:solidFill>
            </a:endParaRPr>
          </a:p>
          <a:p>
            <a:r>
              <a:rPr lang="en-US" sz="1200" i="1" dirty="0">
                <a:solidFill>
                  <a:srgbClr val="0000FF"/>
                </a:solidFill>
              </a:rPr>
              <a:t>Zu welcher Kategorie gehört die Peters-Anomalie?</a:t>
            </a:r>
          </a:p>
          <a:p>
            <a:r>
              <a:rPr lang="en-US" sz="1200" dirty="0">
                <a:solidFill>
                  <a:srgbClr val="0000FF"/>
                </a:solidFill>
              </a:rPr>
              <a:t>Die Peters-Anomalie ist eine </a:t>
            </a:r>
            <a:r>
              <a:rPr lang="en-US" sz="1200" b="1" dirty="0">
                <a:solidFill>
                  <a:srgbClr val="0000FF"/>
                </a:solidFill>
              </a:rPr>
              <a:t>zentrale </a:t>
            </a:r>
            <a:r>
              <a:rPr lang="en-US" sz="1200" dirty="0">
                <a:solidFill>
                  <a:srgbClr val="0000FF"/>
                </a:solidFill>
              </a:rPr>
              <a:t>Form der Dysgenesie des vorderen Augenabschnitts</a:t>
            </a:r>
          </a:p>
          <a:p>
            <a:endParaRPr lang="en-US" sz="1600" i="1" dirty="0">
              <a:solidFill>
                <a:srgbClr val="0000FF"/>
              </a:solidFill>
            </a:endParaRPr>
          </a:p>
          <a:p>
            <a:r>
              <a:rPr lang="en-US" sz="1200" i="1" dirty="0">
                <a:solidFill>
                  <a:srgbClr val="0000FF"/>
                </a:solidFill>
              </a:rPr>
              <a:t>Was ist die andere klassische Form der zentralen Dysgenesie des vorderen Augenabschnitts?</a:t>
            </a:r>
          </a:p>
          <a:p>
            <a:r>
              <a:rPr lang="en-US" sz="1200" b="1" dirty="0">
                <a:solidFill>
                  <a:srgbClr val="0000FF"/>
                </a:solidFill>
              </a:rPr>
              <a:t>Der posteriore Keratokonus </a:t>
            </a:r>
            <a:r>
              <a:rPr lang="en-US" sz="1200" dirty="0">
                <a:solidFill>
                  <a:srgbClr val="0000FF"/>
                </a:solidFill>
              </a:rPr>
              <a:t>(Anmerkung: Dieser hat nichts mit der Ihnen bekannten anterioren Form zu tun)</a:t>
            </a:r>
          </a:p>
          <a:p>
            <a:endParaRPr lang="en-US" sz="1600" i="1" dirty="0">
              <a:solidFill>
                <a:srgbClr val="0000FF"/>
              </a:solidFill>
            </a:endParaRPr>
          </a:p>
          <a:p>
            <a:r>
              <a:rPr lang="en-US" sz="1200" i="1" dirty="0">
                <a:solidFill>
                  <a:srgbClr val="0000FF"/>
                </a:solidFill>
              </a:rPr>
              <a:t>Was sind die beiden klassischen Formen der </a:t>
            </a:r>
            <a:r>
              <a:rPr lang="en-US" sz="1200" dirty="0" err="1">
                <a:solidFill>
                  <a:srgbClr val="0000FF"/>
                </a:solidFill>
              </a:rPr>
              <a:t>peripheren</a:t>
            </a:r>
            <a:r>
              <a:rPr lang="en-US" sz="1200" dirty="0">
                <a:solidFill>
                  <a:srgbClr val="0000FF"/>
                </a:solidFill>
              </a:rPr>
              <a:t> </a:t>
            </a:r>
            <a:r>
              <a:rPr lang="en-US" sz="1200" i="1" dirty="0" err="1">
                <a:solidFill>
                  <a:srgbClr val="0000FF"/>
                </a:solidFill>
              </a:rPr>
              <a:t>Vorderabschnitts-Dysgenesie</a:t>
            </a:r>
            <a:r>
              <a:rPr lang="en-US" sz="1200" i="1" dirty="0">
                <a:solidFill>
                  <a:srgbClr val="0000FF"/>
                </a:solidFill>
              </a:rPr>
              <a:t>?</a:t>
            </a:r>
          </a:p>
          <a:p>
            <a:r>
              <a:rPr lang="en-US" sz="1200" b="1" dirty="0" err="1">
                <a:solidFill>
                  <a:srgbClr val="0000FF"/>
                </a:solidFill>
              </a:rPr>
              <a:t>Das</a:t>
            </a:r>
            <a:r>
              <a:rPr lang="en-US" sz="1200" b="1" dirty="0">
                <a:solidFill>
                  <a:srgbClr val="0000FF"/>
                </a:solidFill>
              </a:rPr>
              <a:t> posteriore </a:t>
            </a:r>
            <a:r>
              <a:rPr lang="en-US" sz="1200" b="1" dirty="0" err="1">
                <a:solidFill>
                  <a:srgbClr val="0000FF"/>
                </a:solidFill>
              </a:rPr>
              <a:t>Embryotoxon </a:t>
            </a:r>
            <a:r>
              <a:rPr lang="en-US" sz="1200" dirty="0">
                <a:solidFill>
                  <a:srgbClr val="0000FF"/>
                </a:solidFill>
              </a:rPr>
              <a:t>und </a:t>
            </a:r>
            <a:r>
              <a:rPr lang="en-US" sz="1200" b="1" dirty="0">
                <a:solidFill>
                  <a:srgbClr val="0000FF"/>
                </a:solidFill>
              </a:rPr>
              <a:t>das Axenfeld-Rieger-Syndrom</a:t>
            </a:r>
          </a:p>
        </p:txBody>
      </p:sp>
      <p:sp>
        <p:nvSpPr>
          <p:cNvPr id="20" name="Rectangle 2">
            <a:extLst>
              <a:ext uri="{FF2B5EF4-FFF2-40B4-BE49-F238E27FC236}">
                <a16:creationId xmlns:a16="http://schemas.microsoft.com/office/drawing/2014/main" id="{6AF51CC3-3F66-4F9F-92F9-9CE8A44D22CB}"/>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Tree>
    <p:extLst>
      <p:ext uri="{BB962C8B-B14F-4D97-AF65-F5344CB8AC3E}">
        <p14:creationId xmlns:p14="http://schemas.microsoft.com/office/powerpoint/2010/main" val="289261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8">
            <a:extLst>
              <a:ext uri="{FF2B5EF4-FFF2-40B4-BE49-F238E27FC236}">
                <a16:creationId xmlns:a16="http://schemas.microsoft.com/office/drawing/2014/main" id="{C41BB1C1-79C0-433B-BD10-6FCEF681AF58}"/>
              </a:ext>
            </a:extLst>
          </p:cNvPr>
          <p:cNvSpPr txBox="1">
            <a:spLocks noChangeArrowheads="1"/>
          </p:cNvSpPr>
          <p:nvPr/>
        </p:nvSpPr>
        <p:spPr bwMode="auto">
          <a:xfrm>
            <a:off x="1580932" y="2570946"/>
            <a:ext cx="146706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chemeClr val="bg1">
                    <a:lumMod val="75000"/>
                  </a:schemeClr>
                </a:solidFill>
              </a:rPr>
              <a:t>Zwei</a:t>
            </a:r>
          </a:p>
          <a:p>
            <a:pPr algn="ctr" eaLnBrk="1" hangingPunct="1">
              <a:lnSpc>
                <a:spcPts val="1000"/>
              </a:lnSpc>
            </a:pPr>
            <a:r>
              <a:rPr lang="en-US" sz="1200" i="1" dirty="0">
                <a:solidFill>
                  <a:schemeClr val="bg1">
                    <a:lumMod val="75000"/>
                  </a:schemeClr>
                </a:solidFill>
              </a:rPr>
              <a:t>klassische</a:t>
            </a:r>
          </a:p>
          <a:p>
            <a:pPr algn="ctr" eaLnBrk="1" hangingPunct="1">
              <a:lnSpc>
                <a:spcPts val="1000"/>
              </a:lnSpc>
            </a:pPr>
            <a:r>
              <a:rPr lang="en-US" sz="1200" dirty="0">
                <a:solidFill>
                  <a:schemeClr val="bg1">
                    <a:lumMod val="75000"/>
                  </a:schemeClr>
                </a:solidFill>
              </a:rPr>
              <a:t>periphere </a:t>
            </a:r>
            <a:r>
              <a:rPr lang="en-US" sz="1200" i="1" dirty="0">
                <a:solidFill>
                  <a:schemeClr val="bg1">
                    <a:lumMod val="75000"/>
                  </a:schemeClr>
                </a:solidFill>
              </a:rPr>
              <a:t>Dysgenesien</a:t>
            </a:r>
          </a:p>
        </p:txBody>
      </p:sp>
      <p:sp>
        <p:nvSpPr>
          <p:cNvPr id="33795" name="Text Box 3"/>
          <p:cNvSpPr txBox="1">
            <a:spLocks noChangeArrowheads="1"/>
          </p:cNvSpPr>
          <p:nvPr/>
        </p:nvSpPr>
        <p:spPr bwMode="auto">
          <a:xfrm>
            <a:off x="3290784" y="914400"/>
            <a:ext cx="2614818" cy="3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i="1" dirty="0">
                <a:solidFill>
                  <a:schemeClr val="bg1">
                    <a:lumMod val="75000"/>
                  </a:schemeClr>
                </a:solidFill>
              </a:rPr>
              <a:t>Vorderer Augenabschnitt </a:t>
            </a:r>
          </a:p>
          <a:p>
            <a:pPr algn="ctr" eaLnBrk="1" hangingPunct="1">
              <a:lnSpc>
                <a:spcPct val="80000"/>
              </a:lnSpc>
            </a:pPr>
            <a:r>
              <a:rPr lang="en-US" sz="1200" i="1" dirty="0" err="1">
                <a:solidFill>
                  <a:schemeClr val="bg1">
                    <a:lumMod val="75000"/>
                  </a:schemeClr>
                </a:solidFill>
              </a:rPr>
              <a:t>Dysgenesie</a:t>
            </a:r>
            <a:endParaRPr lang="en-US" sz="1200" i="1" dirty="0">
              <a:solidFill>
                <a:schemeClr val="bg1">
                  <a:lumMod val="75000"/>
                </a:schemeClr>
              </a:solidFill>
            </a:endParaRPr>
          </a:p>
        </p:txBody>
      </p:sp>
      <p:sp>
        <p:nvSpPr>
          <p:cNvPr id="33796" name="Text Box 4"/>
          <p:cNvSpPr txBox="1">
            <a:spLocks noChangeArrowheads="1"/>
          </p:cNvSpPr>
          <p:nvPr/>
        </p:nvSpPr>
        <p:spPr bwMode="auto">
          <a:xfrm>
            <a:off x="1624013" y="2057400"/>
            <a:ext cx="1471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dirty="0">
                <a:solidFill>
                  <a:schemeClr val="bg1">
                    <a:lumMod val="75000"/>
                  </a:schemeClr>
                </a:solidFill>
              </a:rPr>
              <a:t>Periphere</a:t>
            </a:r>
          </a:p>
        </p:txBody>
      </p:sp>
      <p:sp>
        <p:nvSpPr>
          <p:cNvPr id="33797" name="Text Box 5"/>
          <p:cNvSpPr txBox="1">
            <a:spLocks noChangeArrowheads="1"/>
          </p:cNvSpPr>
          <p:nvPr/>
        </p:nvSpPr>
        <p:spPr bwMode="auto">
          <a:xfrm>
            <a:off x="6146800" y="2057400"/>
            <a:ext cx="109517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solidFill>
                  <a:schemeClr val="bg1">
                    <a:lumMod val="75000"/>
                  </a:schemeClr>
                </a:solidFill>
              </a:rPr>
              <a:t>Zentral</a:t>
            </a:r>
          </a:p>
        </p:txBody>
      </p:sp>
      <p:sp>
        <p:nvSpPr>
          <p:cNvPr id="33798" name="Text Box 6"/>
          <p:cNvSpPr txBox="1">
            <a:spLocks noChangeArrowheads="1"/>
          </p:cNvSpPr>
          <p:nvPr/>
        </p:nvSpPr>
        <p:spPr bwMode="auto">
          <a:xfrm>
            <a:off x="622300" y="2974975"/>
            <a:ext cx="1517650"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solidFill>
                  <a:schemeClr val="bg1">
                    <a:lumMod val="75000"/>
                  </a:schemeClr>
                </a:solidFill>
              </a:rPr>
              <a:t>Hinteres</a:t>
            </a:r>
          </a:p>
          <a:p>
            <a:pPr algn="ctr" eaLnBrk="1" hangingPunct="1">
              <a:lnSpc>
                <a:spcPct val="80000"/>
              </a:lnSpc>
            </a:pPr>
            <a:r>
              <a:rPr lang="en-US" sz="1200">
                <a:solidFill>
                  <a:schemeClr val="bg1">
                    <a:lumMod val="75000"/>
                  </a:schemeClr>
                </a:solidFill>
              </a:rPr>
              <a:t>Embryotoxon</a:t>
            </a:r>
          </a:p>
        </p:txBody>
      </p:sp>
      <p:sp>
        <p:nvSpPr>
          <p:cNvPr id="33799" name="Text Box 7"/>
          <p:cNvSpPr txBox="1">
            <a:spLocks noChangeArrowheads="1"/>
          </p:cNvSpPr>
          <p:nvPr/>
        </p:nvSpPr>
        <p:spPr bwMode="auto">
          <a:xfrm>
            <a:off x="2519042" y="2970213"/>
            <a:ext cx="183896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dirty="0">
                <a:solidFill>
                  <a:schemeClr val="bg1">
                    <a:lumMod val="75000"/>
                  </a:schemeClr>
                </a:solidFill>
              </a:rPr>
              <a:t>Axenfeld-Rieger</a:t>
            </a:r>
          </a:p>
          <a:p>
            <a:pPr algn="ctr" eaLnBrk="1" hangingPunct="1">
              <a:lnSpc>
                <a:spcPct val="80000"/>
              </a:lnSpc>
            </a:pPr>
            <a:r>
              <a:rPr lang="en-US" sz="1200" dirty="0">
                <a:solidFill>
                  <a:schemeClr val="bg1">
                    <a:lumMod val="75000"/>
                  </a:schemeClr>
                </a:solidFill>
              </a:rPr>
              <a:t>Syndrom</a:t>
            </a:r>
          </a:p>
        </p:txBody>
      </p:sp>
      <p:sp>
        <p:nvSpPr>
          <p:cNvPr id="33800" name="Text Box 8"/>
          <p:cNvSpPr txBox="1">
            <a:spLocks noChangeArrowheads="1"/>
          </p:cNvSpPr>
          <p:nvPr/>
        </p:nvSpPr>
        <p:spPr bwMode="auto">
          <a:xfrm>
            <a:off x="5175265" y="2974975"/>
            <a:ext cx="144142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solidFill>
                  <a:schemeClr val="bg1">
                    <a:lumMod val="75000"/>
                  </a:schemeClr>
                </a:solidFill>
              </a:rPr>
              <a:t>posterior</a:t>
            </a:r>
          </a:p>
          <a:p>
            <a:pPr algn="ctr" eaLnBrk="1" hangingPunct="1">
              <a:lnSpc>
                <a:spcPct val="80000"/>
              </a:lnSpc>
            </a:pPr>
            <a:r>
              <a:rPr lang="en-US" sz="1200">
                <a:solidFill>
                  <a:schemeClr val="bg1">
                    <a:lumMod val="75000"/>
                  </a:schemeClr>
                </a:solidFill>
              </a:rPr>
              <a:t>Keratokonus</a:t>
            </a:r>
          </a:p>
        </p:txBody>
      </p:sp>
      <p:sp>
        <p:nvSpPr>
          <p:cNvPr id="33801" name="Text Box 9"/>
          <p:cNvSpPr txBox="1">
            <a:spLocks noChangeArrowheads="1"/>
          </p:cNvSpPr>
          <p:nvPr/>
        </p:nvSpPr>
        <p:spPr bwMode="auto">
          <a:xfrm>
            <a:off x="6830940" y="3046413"/>
            <a:ext cx="1787669"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en-US" sz="1200">
                <a:solidFill>
                  <a:schemeClr val="bg1">
                    <a:lumMod val="75000"/>
                  </a:schemeClr>
                </a:solidFill>
              </a:rPr>
              <a:t>Peters-Anomalie</a:t>
            </a:r>
          </a:p>
        </p:txBody>
      </p:sp>
      <p:sp>
        <p:nvSpPr>
          <p:cNvPr id="33802" name="Line 10"/>
          <p:cNvSpPr>
            <a:spLocks noChangeShapeType="1"/>
          </p:cNvSpPr>
          <p:nvPr/>
        </p:nvSpPr>
        <p:spPr bwMode="auto">
          <a:xfrm>
            <a:off x="4572000" y="1600200"/>
            <a:ext cx="1828800" cy="457200"/>
          </a:xfrm>
          <a:prstGeom prst="line">
            <a:avLst/>
          </a:prstGeom>
          <a:noFill/>
          <a:ln w="952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lumMod val="75000"/>
                </a:schemeClr>
              </a:solidFill>
            </a:endParaRPr>
          </a:p>
        </p:txBody>
      </p:sp>
      <p:sp>
        <p:nvSpPr>
          <p:cNvPr id="33803" name="Line 11"/>
          <p:cNvSpPr>
            <a:spLocks noChangeShapeType="1"/>
          </p:cNvSpPr>
          <p:nvPr/>
        </p:nvSpPr>
        <p:spPr bwMode="auto">
          <a:xfrm flipH="1">
            <a:off x="2743200" y="1600200"/>
            <a:ext cx="1828800" cy="457200"/>
          </a:xfrm>
          <a:prstGeom prst="line">
            <a:avLst/>
          </a:prstGeom>
          <a:noFill/>
          <a:ln w="952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lumMod val="75000"/>
                </a:schemeClr>
              </a:solidFill>
            </a:endParaRPr>
          </a:p>
        </p:txBody>
      </p:sp>
      <p:sp>
        <p:nvSpPr>
          <p:cNvPr id="33804" name="Line 12"/>
          <p:cNvSpPr>
            <a:spLocks noChangeShapeType="1"/>
          </p:cNvSpPr>
          <p:nvPr/>
        </p:nvSpPr>
        <p:spPr bwMode="auto">
          <a:xfrm flipH="1">
            <a:off x="1447800" y="2514600"/>
            <a:ext cx="838200" cy="381000"/>
          </a:xfrm>
          <a:prstGeom prst="line">
            <a:avLst/>
          </a:prstGeom>
          <a:noFill/>
          <a:ln w="952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lumMod val="75000"/>
                </a:schemeClr>
              </a:solidFill>
            </a:endParaRPr>
          </a:p>
        </p:txBody>
      </p:sp>
      <p:sp>
        <p:nvSpPr>
          <p:cNvPr id="33805" name="Line 13"/>
          <p:cNvSpPr>
            <a:spLocks noChangeShapeType="1"/>
          </p:cNvSpPr>
          <p:nvPr/>
        </p:nvSpPr>
        <p:spPr bwMode="auto">
          <a:xfrm>
            <a:off x="2286000" y="2514600"/>
            <a:ext cx="838200" cy="381000"/>
          </a:xfrm>
          <a:prstGeom prst="line">
            <a:avLst/>
          </a:prstGeom>
          <a:noFill/>
          <a:ln w="952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lumMod val="75000"/>
                </a:schemeClr>
              </a:solidFill>
            </a:endParaRPr>
          </a:p>
        </p:txBody>
      </p:sp>
      <p:sp>
        <p:nvSpPr>
          <p:cNvPr id="33806" name="Line 14"/>
          <p:cNvSpPr>
            <a:spLocks noChangeShapeType="1"/>
          </p:cNvSpPr>
          <p:nvPr/>
        </p:nvSpPr>
        <p:spPr bwMode="auto">
          <a:xfrm flipH="1">
            <a:off x="5867400" y="2514600"/>
            <a:ext cx="838200" cy="381000"/>
          </a:xfrm>
          <a:prstGeom prst="line">
            <a:avLst/>
          </a:prstGeom>
          <a:noFill/>
          <a:ln w="952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lumMod val="75000"/>
                </a:schemeClr>
              </a:solidFill>
            </a:endParaRPr>
          </a:p>
        </p:txBody>
      </p:sp>
      <p:sp>
        <p:nvSpPr>
          <p:cNvPr id="33807" name="Line 15"/>
          <p:cNvSpPr>
            <a:spLocks noChangeShapeType="1"/>
          </p:cNvSpPr>
          <p:nvPr/>
        </p:nvSpPr>
        <p:spPr bwMode="auto">
          <a:xfrm>
            <a:off x="6705600" y="2514600"/>
            <a:ext cx="838200" cy="381000"/>
          </a:xfrm>
          <a:prstGeom prst="line">
            <a:avLst/>
          </a:prstGeom>
          <a:noFill/>
          <a:ln w="952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lumMod val="75000"/>
                </a:schemeClr>
              </a:solidFill>
            </a:endParaRPr>
          </a:p>
        </p:txBody>
      </p:sp>
      <p:sp>
        <p:nvSpPr>
          <p:cNvPr id="16" name="TextBox 8"/>
          <p:cNvSpPr txBox="1">
            <a:spLocks noChangeArrowheads="1"/>
          </p:cNvSpPr>
          <p:nvPr/>
        </p:nvSpPr>
        <p:spPr bwMode="auto">
          <a:xfrm>
            <a:off x="6092706" y="2570946"/>
            <a:ext cx="1282723"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dirty="0">
                <a:solidFill>
                  <a:schemeClr val="bg1">
                    <a:lumMod val="75000"/>
                  </a:schemeClr>
                </a:solidFill>
              </a:rPr>
              <a:t>Zwei</a:t>
            </a:r>
          </a:p>
          <a:p>
            <a:pPr algn="ctr" eaLnBrk="1" hangingPunct="1">
              <a:lnSpc>
                <a:spcPts val="1000"/>
              </a:lnSpc>
            </a:pPr>
            <a:r>
              <a:rPr lang="en-US" sz="1200" i="1" dirty="0">
                <a:solidFill>
                  <a:schemeClr val="bg1">
                    <a:lumMod val="75000"/>
                  </a:schemeClr>
                </a:solidFill>
              </a:rPr>
              <a:t>klassische</a:t>
            </a:r>
          </a:p>
          <a:p>
            <a:pPr algn="ctr" eaLnBrk="1" hangingPunct="1">
              <a:lnSpc>
                <a:spcPts val="1000"/>
              </a:lnSpc>
            </a:pPr>
            <a:r>
              <a:rPr lang="en-US" sz="1200" dirty="0">
                <a:solidFill>
                  <a:schemeClr val="bg1">
                    <a:lumMod val="75000"/>
                  </a:schemeClr>
                </a:solidFill>
              </a:rPr>
              <a:t>zentrale </a:t>
            </a:r>
            <a:r>
              <a:rPr lang="en-US" sz="1200" i="1" dirty="0">
                <a:solidFill>
                  <a:schemeClr val="bg1">
                    <a:lumMod val="75000"/>
                  </a:schemeClr>
                </a:solidFill>
              </a:rPr>
              <a:t>Dysgenesien</a:t>
            </a:r>
          </a:p>
        </p:txBody>
      </p:sp>
      <p:sp>
        <p:nvSpPr>
          <p:cNvPr id="18" name="TextBox 1">
            <a:extLst>
              <a:ext uri="{FF2B5EF4-FFF2-40B4-BE49-F238E27FC236}">
                <a16:creationId xmlns:a16="http://schemas.microsoft.com/office/drawing/2014/main" id="{1D380753-1D8F-433D-8053-21D2E9AD1BA3}"/>
              </a:ext>
            </a:extLst>
          </p:cNvPr>
          <p:cNvSpPr txBox="1">
            <a:spLocks noChangeArrowheads="1"/>
          </p:cNvSpPr>
          <p:nvPr/>
        </p:nvSpPr>
        <p:spPr bwMode="auto">
          <a:xfrm>
            <a:off x="3952875" y="1676400"/>
            <a:ext cx="13049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000"/>
              </a:lnSpc>
            </a:pPr>
            <a:r>
              <a:rPr lang="en-US" sz="1200" i="1">
                <a:solidFill>
                  <a:schemeClr val="bg1">
                    <a:lumMod val="75000"/>
                  </a:schemeClr>
                </a:solidFill>
              </a:rPr>
              <a:t>Eine sehr grundlegende</a:t>
            </a:r>
          </a:p>
          <a:p>
            <a:pPr algn="ctr" eaLnBrk="1" hangingPunct="1">
              <a:lnSpc>
                <a:spcPts val="1000"/>
              </a:lnSpc>
            </a:pPr>
            <a:r>
              <a:rPr lang="en-US" sz="1200" i="1">
                <a:solidFill>
                  <a:schemeClr val="bg1">
                    <a:lumMod val="75000"/>
                  </a:schemeClr>
                </a:solidFill>
              </a:rPr>
              <a:t>anatomische Unterscheidung</a:t>
            </a:r>
          </a:p>
        </p:txBody>
      </p:sp>
      <p:sp>
        <p:nvSpPr>
          <p:cNvPr id="19" name="TextBox 18">
            <a:extLst>
              <a:ext uri="{FF2B5EF4-FFF2-40B4-BE49-F238E27FC236}">
                <a16:creationId xmlns:a16="http://schemas.microsoft.com/office/drawing/2014/main" id="{DEC1B742-46AE-49F4-93BC-F713501543D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1" name="TextBox 20">
            <a:extLst>
              <a:ext uri="{FF2B5EF4-FFF2-40B4-BE49-F238E27FC236}">
                <a16:creationId xmlns:a16="http://schemas.microsoft.com/office/drawing/2014/main" id="{03ADB24D-10CB-4763-9367-5F92820483A6}"/>
              </a:ext>
            </a:extLst>
          </p:cNvPr>
          <p:cNvSpPr txBox="1"/>
          <p:nvPr/>
        </p:nvSpPr>
        <p:spPr>
          <a:xfrm>
            <a:off x="190500" y="3660638"/>
            <a:ext cx="8763000" cy="2610971"/>
          </a:xfrm>
          <a:prstGeom prst="rect">
            <a:avLst/>
          </a:prstGeom>
          <a:noFill/>
        </p:spPr>
        <p:txBody>
          <a:bodyPr wrap="square" lIns="25400" tIns="12700" rIns="25400" bIns="12700" rtlCol="0">
            <a:spAutoFit/>
          </a:bodyPr>
          <a:lstStyle/>
          <a:p>
            <a:r>
              <a:rPr lang="de-DE" sz="1200" i="1" dirty="0">
                <a:solidFill>
                  <a:schemeClr val="bg1">
                    <a:lumMod val="75000"/>
                  </a:schemeClr>
                </a:solidFill>
              </a:rPr>
              <a:t>Nehmen wir uns einen Moment Zeit, um einen Überblick über die Dysgenesien des vorderen Augenabschnitts zu gewinnen. Wir unterteilen sie anhand einer sehr grundlegenden anatomischen Überlegung in zwei große Kategorien – um welche Überlegung handelt es sich dabei</a:t>
            </a:r>
            <a:r>
              <a:rPr lang="en-US" sz="1200" i="1" dirty="0">
                <a:solidFill>
                  <a:schemeClr val="bg1">
                    <a:lumMod val="75000"/>
                  </a:schemeClr>
                </a:solidFill>
              </a:rPr>
              <a:t>?</a:t>
            </a:r>
          </a:p>
          <a:p>
            <a:r>
              <a:rPr lang="en-US" sz="1200" dirty="0">
                <a:solidFill>
                  <a:schemeClr val="bg1">
                    <a:lumMod val="75000"/>
                  </a:schemeClr>
                </a:solidFill>
              </a:rPr>
              <a:t>Es geht darum, ob die Dysgenesie den </a:t>
            </a:r>
            <a:r>
              <a:rPr lang="en-US" sz="1200" b="1" dirty="0">
                <a:solidFill>
                  <a:schemeClr val="bg1">
                    <a:lumMod val="75000"/>
                  </a:schemeClr>
                </a:solidFill>
              </a:rPr>
              <a:t>peripheren </a:t>
            </a:r>
            <a:r>
              <a:rPr lang="en-US" sz="1200" dirty="0">
                <a:solidFill>
                  <a:schemeClr val="bg1">
                    <a:lumMod val="75000"/>
                  </a:schemeClr>
                </a:solidFill>
              </a:rPr>
              <a:t>oder den </a:t>
            </a:r>
            <a:r>
              <a:rPr lang="en-US" sz="1200" b="1" dirty="0" err="1">
                <a:solidFill>
                  <a:schemeClr val="bg1">
                    <a:lumMod val="75000"/>
                  </a:schemeClr>
                </a:solidFill>
              </a:rPr>
              <a:t>zentralen</a:t>
            </a:r>
            <a:r>
              <a:rPr lang="en-US" sz="1200" b="1" dirty="0">
                <a:solidFill>
                  <a:schemeClr val="bg1">
                    <a:lumMod val="75000"/>
                  </a:schemeClr>
                </a:solidFill>
              </a:rPr>
              <a:t> </a:t>
            </a:r>
            <a:r>
              <a:rPr lang="en-US" sz="1200" dirty="0">
                <a:solidFill>
                  <a:schemeClr val="bg1">
                    <a:lumMod val="75000"/>
                  </a:schemeClr>
                </a:solidFill>
              </a:rPr>
              <a:t>Teil des </a:t>
            </a:r>
            <a:r>
              <a:rPr lang="en-US" sz="1200" dirty="0" err="1">
                <a:solidFill>
                  <a:schemeClr val="bg1">
                    <a:lumMod val="75000"/>
                  </a:schemeClr>
                </a:solidFill>
              </a:rPr>
              <a:t>Vorderabschnitts</a:t>
            </a:r>
            <a:r>
              <a:rPr lang="en-US" sz="1200" dirty="0">
                <a:solidFill>
                  <a:schemeClr val="bg1">
                    <a:lumMod val="75000"/>
                  </a:schemeClr>
                </a:solidFill>
              </a:rPr>
              <a:t> </a:t>
            </a:r>
            <a:r>
              <a:rPr lang="en-US" sz="1200" dirty="0" err="1">
                <a:solidFill>
                  <a:schemeClr val="bg1">
                    <a:lumMod val="75000"/>
                  </a:schemeClr>
                </a:solidFill>
              </a:rPr>
              <a:t>betrifft</a:t>
            </a:r>
            <a:endParaRPr lang="en-US" sz="1200" dirty="0">
              <a:solidFill>
                <a:schemeClr val="bg1">
                  <a:lumMod val="75000"/>
                </a:schemeClr>
              </a:solidFill>
            </a:endParaRPr>
          </a:p>
          <a:p>
            <a:endParaRPr lang="en-US" sz="1600" i="1" dirty="0">
              <a:solidFill>
                <a:schemeClr val="bg1">
                  <a:lumMod val="75000"/>
                </a:schemeClr>
              </a:solidFill>
            </a:endParaRPr>
          </a:p>
          <a:p>
            <a:r>
              <a:rPr lang="en-US" sz="1200" i="1" dirty="0">
                <a:solidFill>
                  <a:schemeClr val="bg1">
                    <a:lumMod val="75000"/>
                  </a:schemeClr>
                </a:solidFill>
              </a:rPr>
              <a:t>Zu welcher Kategorie gehört die Peters-Anomalie?</a:t>
            </a:r>
          </a:p>
          <a:p>
            <a:r>
              <a:rPr lang="en-US" sz="1200" dirty="0">
                <a:solidFill>
                  <a:schemeClr val="bg1">
                    <a:lumMod val="75000"/>
                  </a:schemeClr>
                </a:solidFill>
              </a:rPr>
              <a:t>Die Peters-Anomalie ist eine </a:t>
            </a:r>
            <a:r>
              <a:rPr lang="en-US" sz="1200" b="1" dirty="0">
                <a:solidFill>
                  <a:schemeClr val="bg1">
                    <a:lumMod val="75000"/>
                  </a:schemeClr>
                </a:solidFill>
              </a:rPr>
              <a:t>zentrale </a:t>
            </a:r>
            <a:r>
              <a:rPr lang="en-US" sz="1200" dirty="0">
                <a:solidFill>
                  <a:schemeClr val="bg1">
                    <a:lumMod val="75000"/>
                  </a:schemeClr>
                </a:solidFill>
              </a:rPr>
              <a:t>Form der Dysgenesie des vorderen Augenabschnitts</a:t>
            </a:r>
          </a:p>
          <a:p>
            <a:endParaRPr lang="en-US" sz="1600" i="1" dirty="0">
              <a:solidFill>
                <a:schemeClr val="bg1">
                  <a:lumMod val="75000"/>
                </a:schemeClr>
              </a:solidFill>
            </a:endParaRPr>
          </a:p>
          <a:p>
            <a:r>
              <a:rPr lang="en-US" sz="1200" i="1" dirty="0">
                <a:solidFill>
                  <a:schemeClr val="bg1">
                    <a:lumMod val="75000"/>
                  </a:schemeClr>
                </a:solidFill>
              </a:rPr>
              <a:t>Was ist die andere klassische Form der zentralen Dysgenesie des vorderen Augenabschnitts?</a:t>
            </a:r>
          </a:p>
          <a:p>
            <a:r>
              <a:rPr lang="en-US" sz="1200" b="1" dirty="0">
                <a:solidFill>
                  <a:schemeClr val="bg1">
                    <a:lumMod val="75000"/>
                  </a:schemeClr>
                </a:solidFill>
              </a:rPr>
              <a:t>Der posteriore Keratokonus </a:t>
            </a:r>
            <a:r>
              <a:rPr lang="en-US" sz="1200" dirty="0">
                <a:solidFill>
                  <a:schemeClr val="bg1">
                    <a:lumMod val="75000"/>
                  </a:schemeClr>
                </a:solidFill>
              </a:rPr>
              <a:t>(Anmerkung: Dieser hat nichts mit der Ihnen bekannten anterioren Form zu tun)</a:t>
            </a:r>
          </a:p>
          <a:p>
            <a:endParaRPr lang="en-US" sz="1600" i="1" dirty="0">
              <a:solidFill>
                <a:schemeClr val="bg1">
                  <a:lumMod val="75000"/>
                </a:schemeClr>
              </a:solidFill>
            </a:endParaRPr>
          </a:p>
          <a:p>
            <a:r>
              <a:rPr lang="en-US" sz="1200" i="1" dirty="0">
                <a:solidFill>
                  <a:schemeClr val="bg1">
                    <a:lumMod val="75000"/>
                  </a:schemeClr>
                </a:solidFill>
              </a:rPr>
              <a:t>Was sind die beiden klassischen Formen der </a:t>
            </a:r>
            <a:r>
              <a:rPr lang="en-US" sz="1200" dirty="0">
                <a:solidFill>
                  <a:schemeClr val="bg1">
                    <a:lumMod val="75000"/>
                  </a:schemeClr>
                </a:solidFill>
              </a:rPr>
              <a:t>peripheren </a:t>
            </a:r>
            <a:r>
              <a:rPr lang="en-US" sz="1200" i="1" dirty="0">
                <a:solidFill>
                  <a:schemeClr val="bg1">
                    <a:lumMod val="75000"/>
                  </a:schemeClr>
                </a:solidFill>
              </a:rPr>
              <a:t>Vordersehtumsfehlbildung?</a:t>
            </a:r>
          </a:p>
          <a:p>
            <a:r>
              <a:rPr lang="en-US" sz="1200" b="1" dirty="0" err="1">
                <a:solidFill>
                  <a:schemeClr val="bg1">
                    <a:lumMod val="75000"/>
                  </a:schemeClr>
                </a:solidFill>
              </a:rPr>
              <a:t>Das</a:t>
            </a:r>
            <a:r>
              <a:rPr lang="en-US" sz="1200" b="1" dirty="0">
                <a:solidFill>
                  <a:schemeClr val="bg1">
                    <a:lumMod val="75000"/>
                  </a:schemeClr>
                </a:solidFill>
              </a:rPr>
              <a:t> posteriore </a:t>
            </a:r>
            <a:r>
              <a:rPr lang="en-US" sz="1200" b="1" dirty="0" err="1">
                <a:solidFill>
                  <a:schemeClr val="bg1">
                    <a:lumMod val="75000"/>
                  </a:schemeClr>
                </a:solidFill>
              </a:rPr>
              <a:t>Embryotoxon </a:t>
            </a:r>
            <a:r>
              <a:rPr lang="en-US" sz="1200" dirty="0">
                <a:solidFill>
                  <a:schemeClr val="bg1">
                    <a:lumMod val="75000"/>
                  </a:schemeClr>
                </a:solidFill>
              </a:rPr>
              <a:t>und </a:t>
            </a:r>
            <a:r>
              <a:rPr lang="en-US" sz="1200" b="1" dirty="0">
                <a:solidFill>
                  <a:schemeClr val="bg1">
                    <a:lumMod val="75000"/>
                  </a:schemeClr>
                </a:solidFill>
              </a:rPr>
              <a:t>das Axenfeld-Rieger-Syndrom</a:t>
            </a:r>
          </a:p>
        </p:txBody>
      </p:sp>
      <p:sp>
        <p:nvSpPr>
          <p:cNvPr id="2" name="TextBox 1">
            <a:extLst>
              <a:ext uri="{FF2B5EF4-FFF2-40B4-BE49-F238E27FC236}">
                <a16:creationId xmlns:a16="http://schemas.microsoft.com/office/drawing/2014/main" id="{0B1D1AC6-F451-4FE3-BDF5-6CE01BCB39D5}"/>
              </a:ext>
            </a:extLst>
          </p:cNvPr>
          <p:cNvSpPr txBox="1"/>
          <p:nvPr/>
        </p:nvSpPr>
        <p:spPr>
          <a:xfrm>
            <a:off x="457200" y="3321078"/>
            <a:ext cx="8157874" cy="210314"/>
          </a:xfrm>
          <a:prstGeom prst="rect">
            <a:avLst/>
          </a:prstGeom>
          <a:solidFill>
            <a:schemeClr val="accent6">
              <a:lumMod val="20000"/>
              <a:lumOff val="80000"/>
            </a:schemeClr>
          </a:solidFill>
          <a:ln>
            <a:solidFill>
              <a:schemeClr val="tx1"/>
            </a:solidFill>
          </a:ln>
        </p:spPr>
        <p:txBody>
          <a:bodyPr wrap="square" lIns="25400" tIns="12700" rIns="25400" bIns="12700" rtlCol="0">
            <a:spAutoFit/>
          </a:bodyPr>
          <a:lstStyle/>
          <a:p>
            <a:pPr algn="ctr"/>
            <a:r>
              <a:rPr lang="en-US" sz="1200" i="1" dirty="0">
                <a:effectLst>
                  <a:outerShdw blurRad="38100" dist="38100" dir="2700000" algn="tl">
                    <a:srgbClr val="000000">
                      <a:alpha val="43137"/>
                    </a:srgbClr>
                  </a:outerShdw>
                </a:effectLst>
              </a:rPr>
              <a:t>Weitere Informationen zur Dysgenesie des </a:t>
            </a:r>
            <a:r>
              <a:rPr lang="en-US" sz="1200" i="1" dirty="0" err="1">
                <a:effectLst>
                  <a:outerShdw blurRad="38100" dist="38100" dir="2700000" algn="tl">
                    <a:srgbClr val="000000">
                      <a:alpha val="43137"/>
                    </a:srgbClr>
                  </a:outerShdw>
                </a:effectLst>
              </a:rPr>
              <a:t>Vorderabschnitts</a:t>
            </a:r>
            <a:r>
              <a:rPr lang="en-US" sz="1200" i="1" dirty="0">
                <a:effectLst>
                  <a:outerShdw blurRad="38100" dist="38100" dir="2700000" algn="tl">
                    <a:srgbClr val="000000">
                      <a:alpha val="43137"/>
                    </a:srgbClr>
                  </a:outerShdw>
                </a:effectLst>
              </a:rPr>
              <a:t> finden Sie in der Folienreihe </a:t>
            </a:r>
            <a:r>
              <a:rPr lang="en-US" sz="1200" dirty="0">
                <a:effectLst>
                  <a:outerShdw blurRad="38100" dist="38100" dir="2700000" algn="tl">
                    <a:srgbClr val="000000">
                      <a:alpha val="43137"/>
                    </a:srgbClr>
                  </a:outerShdw>
                </a:effectLst>
              </a:rPr>
              <a:t>FELT7</a:t>
            </a:r>
          </a:p>
        </p:txBody>
      </p:sp>
    </p:spTree>
    <p:extLst>
      <p:ext uri="{BB962C8B-B14F-4D97-AF65-F5344CB8AC3E}">
        <p14:creationId xmlns:p14="http://schemas.microsoft.com/office/powerpoint/2010/main" val="2877455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eaLnBrk="1" hangingPunct="1"/>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rgbClr val="0000FF"/>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409019426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120</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defRPr/>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defRPr/>
            </a:pPr>
            <a:endParaRPr lang="en-US" altLang="en-US" sz="1400"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bei CHED unter der Spaltlampe zu sehen?</a:t>
            </a:r>
          </a:p>
          <a:p>
            <a:pPr eaLnBrk="1" hangingPunct="1">
              <a:spcBef>
                <a:spcPct val="0"/>
              </a:spcBef>
              <a:buClrTx/>
              <a:buSzTx/>
              <a:buFontTx/>
              <a:buNone/>
              <a:defRPr/>
            </a:pPr>
            <a:r>
              <a:rPr lang="en-US" altLang="en-US" sz="1200" dirty="0">
                <a:solidFill>
                  <a:schemeClr val="accent5">
                    <a:lumMod val="75000"/>
                  </a:schemeClr>
                </a:solidFill>
              </a:rPr>
              <a:t>Die </a:t>
            </a:r>
            <a:r>
              <a:rPr lang="en-US" altLang="en-US" sz="1200" dirty="0" err="1">
                <a:solidFill>
                  <a:schemeClr val="accent5">
                    <a:lumMod val="75000"/>
                  </a:schemeClr>
                </a:solidFill>
              </a:rPr>
              <a:t>Hornhäute</a:t>
            </a:r>
            <a:r>
              <a:rPr lang="en-US" altLang="en-US" sz="1200" dirty="0">
                <a:solidFill>
                  <a:schemeClr val="accent5">
                    <a:lumMod val="75000"/>
                  </a:schemeClr>
                </a:solidFill>
              </a:rPr>
              <a:t> </a:t>
            </a:r>
            <a:r>
              <a:rPr lang="en-US" altLang="en-US" sz="1200" dirty="0" err="1">
                <a:solidFill>
                  <a:schemeClr val="accent5">
                    <a:lumMod val="75000"/>
                  </a:schemeClr>
                </a:solidFill>
              </a:rPr>
              <a:t>sind</a:t>
            </a:r>
            <a:r>
              <a:rPr lang="en-US" altLang="en-US" sz="1200" dirty="0">
                <a:solidFill>
                  <a:schemeClr val="accent5">
                    <a:lumMod val="75000"/>
                  </a:schemeClr>
                </a:solidFill>
              </a:rPr>
              <a:t> diffus trüb (beschrieben als </a:t>
            </a:r>
            <a:r>
              <a:rPr lang="en-US" altLang="en-US" sz="1200" b="1" dirty="0">
                <a:solidFill>
                  <a:schemeClr val="accent5">
                    <a:lumMod val="75000"/>
                  </a:schemeClr>
                </a:solidFill>
              </a:rPr>
              <a:t>„Milchglas</a:t>
            </a:r>
            <a:r>
              <a:rPr lang="en-US" altLang="en-US" sz="1200" dirty="0">
                <a:solidFill>
                  <a:schemeClr val="accent5">
                    <a:lumMod val="75000"/>
                  </a:schemeClr>
                </a:solidFill>
              </a:rPr>
              <a:t>“ oder „milchig“) und verdickt</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36950938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121</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bei CHED unter der Spaltlampe zu sehen?</a:t>
            </a:r>
          </a:p>
          <a:p>
            <a:pPr eaLnBrk="1" hangingPunct="1">
              <a:spcBef>
                <a:spcPct val="0"/>
              </a:spcBef>
              <a:buClrTx/>
              <a:buSzTx/>
              <a:buFontTx/>
              <a:buNone/>
              <a:defRPr/>
            </a:pPr>
            <a:r>
              <a:rPr lang="en-US" altLang="en-US" sz="1200" dirty="0">
                <a:solidFill>
                  <a:schemeClr val="accent5">
                    <a:lumMod val="75000"/>
                  </a:schemeClr>
                </a:solidFill>
              </a:rPr>
              <a:t>Die </a:t>
            </a:r>
            <a:r>
              <a:rPr lang="en-US" altLang="en-US" sz="1200" dirty="0" err="1">
                <a:solidFill>
                  <a:schemeClr val="accent5">
                    <a:lumMod val="75000"/>
                  </a:schemeClr>
                </a:solidFill>
              </a:rPr>
              <a:t>Hornhäute</a:t>
            </a:r>
            <a:r>
              <a:rPr lang="en-US" altLang="en-US" sz="1200" dirty="0">
                <a:solidFill>
                  <a:schemeClr val="accent5">
                    <a:lumMod val="75000"/>
                  </a:schemeClr>
                </a:solidFill>
              </a:rPr>
              <a:t> </a:t>
            </a:r>
            <a:r>
              <a:rPr lang="en-US" altLang="en-US" sz="1200" dirty="0" err="1">
                <a:solidFill>
                  <a:schemeClr val="accent5">
                    <a:lumMod val="75000"/>
                  </a:schemeClr>
                </a:solidFill>
              </a:rPr>
              <a:t>sind</a:t>
            </a:r>
            <a:r>
              <a:rPr lang="en-US" altLang="en-US" sz="1200" dirty="0">
                <a:solidFill>
                  <a:schemeClr val="accent5">
                    <a:lumMod val="75000"/>
                  </a:schemeClr>
                </a:solidFill>
              </a:rPr>
              <a:t> diffus trüb (beschrieben als </a:t>
            </a:r>
            <a:r>
              <a:rPr lang="en-US" altLang="en-US" sz="1200" b="1" dirty="0">
                <a:solidFill>
                  <a:schemeClr val="accent5">
                    <a:lumMod val="75000"/>
                  </a:schemeClr>
                </a:solidFill>
              </a:rPr>
              <a:t>„Milchglas</a:t>
            </a:r>
            <a:r>
              <a:rPr lang="en-US" altLang="en-US" sz="1200" dirty="0">
                <a:solidFill>
                  <a:schemeClr val="accent5">
                    <a:lumMod val="75000"/>
                  </a:schemeClr>
                </a:solidFill>
              </a:rPr>
              <a:t>“ oder „milchig“) und verdickt</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35565962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122</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dirty="0">
                <a:solidFill>
                  <a:schemeClr val="accent5">
                    <a:lumMod val="75000"/>
                  </a:schemeClr>
                </a:solidFill>
              </a:rPr>
              <a:t>Die </a:t>
            </a:r>
            <a:r>
              <a:rPr lang="en-US" altLang="en-US" sz="1200" dirty="0" err="1">
                <a:solidFill>
                  <a:schemeClr val="accent5">
                    <a:lumMod val="75000"/>
                  </a:schemeClr>
                </a:solidFill>
              </a:rPr>
              <a:t>Hornhäute</a:t>
            </a:r>
            <a:r>
              <a:rPr lang="en-US" altLang="en-US" sz="1200" dirty="0">
                <a:solidFill>
                  <a:schemeClr val="accent5">
                    <a:lumMod val="75000"/>
                  </a:schemeClr>
                </a:solidFill>
              </a:rPr>
              <a:t> </a:t>
            </a:r>
            <a:r>
              <a:rPr lang="en-US" altLang="en-US" sz="1200" dirty="0" err="1">
                <a:solidFill>
                  <a:schemeClr val="accent5">
                    <a:lumMod val="75000"/>
                  </a:schemeClr>
                </a:solidFill>
              </a:rPr>
              <a:t>sind</a:t>
            </a:r>
            <a:r>
              <a:rPr lang="en-US" altLang="en-US" sz="1200" dirty="0">
                <a:solidFill>
                  <a:schemeClr val="accent5">
                    <a:lumMod val="75000"/>
                  </a:schemeClr>
                </a:solidFill>
              </a:rPr>
              <a:t> diffus trüb (beschrieben als </a:t>
            </a:r>
            <a:r>
              <a:rPr lang="en-US" altLang="en-US" sz="1200" b="1" dirty="0">
                <a:solidFill>
                  <a:schemeClr val="accent5">
                    <a:lumMod val="75000"/>
                  </a:schemeClr>
                </a:solidFill>
              </a:rPr>
              <a:t>„Milchglas</a:t>
            </a:r>
            <a:r>
              <a:rPr lang="en-US" altLang="en-US" sz="1200" dirty="0">
                <a:solidFill>
                  <a:schemeClr val="accent5">
                    <a:lumMod val="75000"/>
                  </a:schemeClr>
                </a:solidFill>
              </a:rPr>
              <a:t>“ oder „milchig“) und verdickt</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121536183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123</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chemeClr val="accent5">
                    <a:lumMod val="75000"/>
                  </a:schemeClr>
                </a:solidFill>
              </a:rPr>
              <a:t>Die </a:t>
            </a:r>
            <a:r>
              <a:rPr lang="en-US" altLang="en-US" sz="1200" dirty="0" err="1">
                <a:solidFill>
                  <a:schemeClr val="accent5">
                    <a:lumMod val="75000"/>
                  </a:schemeClr>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solidFill>
                  <a:schemeClr val="accent5">
                    <a:lumMod val="75000"/>
                  </a:schemeClr>
                </a:solidFill>
              </a:rPr>
              <a:t>und verdickt</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15" name="Rectangle 14">
            <a:extLst>
              <a:ext uri="{FF2B5EF4-FFF2-40B4-BE49-F238E27FC236}">
                <a16:creationId xmlns:a16="http://schemas.microsoft.com/office/drawing/2014/main" id="{08603823-E740-4704-A485-5F41844F7F54}"/>
              </a:ext>
            </a:extLst>
          </p:cNvPr>
          <p:cNvSpPr/>
          <p:nvPr/>
        </p:nvSpPr>
        <p:spPr>
          <a:xfrm>
            <a:off x="3962400" y="2341033"/>
            <a:ext cx="858079"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anchor="ctr"/>
          <a:lstStyle/>
          <a:p>
            <a:pPr algn="ctr">
              <a:defRPr/>
            </a:pPr>
            <a:endParaRPr lang="en-US" sz="1200" dirty="0">
              <a:solidFill>
                <a:schemeClr val="tx1"/>
              </a:solidFill>
            </a:endParaRPr>
          </a:p>
        </p:txBody>
      </p:sp>
      <p:sp>
        <p:nvSpPr>
          <p:cNvPr id="16" name="Rectangle 15">
            <a:extLst>
              <a:ext uri="{FF2B5EF4-FFF2-40B4-BE49-F238E27FC236}">
                <a16:creationId xmlns:a16="http://schemas.microsoft.com/office/drawing/2014/main" id="{93EDF37F-962E-4BFF-B631-8AAE241569F4}"/>
              </a:ext>
            </a:extLst>
          </p:cNvPr>
          <p:cNvSpPr/>
          <p:nvPr/>
        </p:nvSpPr>
        <p:spPr>
          <a:xfrm>
            <a:off x="5206999" y="2341033"/>
            <a:ext cx="858079"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anchor="ctr"/>
          <a:lstStyle/>
          <a:p>
            <a:pPr algn="ctr">
              <a:defRPr/>
            </a:pPr>
            <a:endParaRPr lang="en-US" sz="1200" dirty="0">
              <a:solidFill>
                <a:schemeClr val="tx1"/>
              </a:solidFill>
            </a:endParaRPr>
          </a:p>
        </p:txBody>
      </p:sp>
    </p:spTree>
    <p:extLst>
      <p:ext uri="{BB962C8B-B14F-4D97-AF65-F5344CB8AC3E}">
        <p14:creationId xmlns:p14="http://schemas.microsoft.com/office/powerpoint/2010/main" val="6538242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124</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chemeClr val="accent5">
                    <a:lumMod val="75000"/>
                  </a:schemeClr>
                </a:solidFill>
              </a:rPr>
              <a:t>Die </a:t>
            </a:r>
            <a:r>
              <a:rPr lang="en-US" altLang="en-US" sz="1200" dirty="0" err="1">
                <a:solidFill>
                  <a:schemeClr val="accent5">
                    <a:lumMod val="75000"/>
                  </a:schemeClr>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solidFill>
                  <a:schemeClr val="accent5">
                    <a:lumMod val="75000"/>
                  </a:schemeClr>
                </a:solidFill>
              </a:rPr>
              <a:t>und verdickt</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17232806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125</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12" name="Rectangle 11">
            <a:extLst>
              <a:ext uri="{FF2B5EF4-FFF2-40B4-BE49-F238E27FC236}">
                <a16:creationId xmlns:a16="http://schemas.microsoft.com/office/drawing/2014/main" id="{F0E14F61-1E5F-4CA4-A888-01706B16DE29}"/>
              </a:ext>
            </a:extLst>
          </p:cNvPr>
          <p:cNvSpPr/>
          <p:nvPr/>
        </p:nvSpPr>
        <p:spPr>
          <a:xfrm>
            <a:off x="7200900" y="2557317"/>
            <a:ext cx="838200" cy="223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anchor="ctr"/>
          <a:lstStyle/>
          <a:p>
            <a:pPr algn="ctr">
              <a:defRPr/>
            </a:pPr>
            <a:r>
              <a:rPr lang="en-US" sz="1200">
                <a:solidFill>
                  <a:schemeClr val="tx1"/>
                </a:solidFill>
              </a:rPr>
              <a:t>ein </a:t>
            </a:r>
            <a:r>
              <a:rPr lang="en-US" sz="1200" dirty="0">
                <a:solidFill>
                  <a:schemeClr val="tx1"/>
                </a:solidFill>
              </a:rPr>
              <a:t>Wort</a:t>
            </a:r>
          </a:p>
        </p:txBody>
      </p:sp>
      <p:sp>
        <p:nvSpPr>
          <p:cNvPr id="13" name="Up Arrow 2">
            <a:extLst>
              <a:ext uri="{FF2B5EF4-FFF2-40B4-BE49-F238E27FC236}">
                <a16:creationId xmlns:a16="http://schemas.microsoft.com/office/drawing/2014/main" id="{BD1F0453-0636-4268-BB5B-9E18992977BF}"/>
              </a:ext>
            </a:extLst>
          </p:cNvPr>
          <p:cNvSpPr/>
          <p:nvPr/>
        </p:nvSpPr>
        <p:spPr>
          <a:xfrm>
            <a:off x="6806197" y="3124200"/>
            <a:ext cx="1293743" cy="1600200"/>
          </a:xfrm>
          <a:prstGeom prs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bg1"/>
                </a:solidFill>
              </a:rPr>
              <a:t>Weiter</a:t>
            </a:r>
          </a:p>
          <a:p>
            <a:pPr algn="ctr"/>
            <a:r>
              <a:rPr lang="en-US" sz="1200" dirty="0">
                <a:solidFill>
                  <a:schemeClr val="bg1"/>
                </a:solidFill>
              </a:rPr>
              <a:t>  F</a:t>
            </a:r>
          </a:p>
        </p:txBody>
      </p:sp>
      <p:sp>
        <p:nvSpPr>
          <p:cNvPr id="14" name="Left Brace 13">
            <a:extLst>
              <a:ext uri="{FF2B5EF4-FFF2-40B4-BE49-F238E27FC236}">
                <a16:creationId xmlns:a16="http://schemas.microsoft.com/office/drawing/2014/main" id="{55502304-7753-4FAE-8DD3-81C150D717F8}"/>
              </a:ext>
            </a:extLst>
          </p:cNvPr>
          <p:cNvSpPr/>
          <p:nvPr/>
        </p:nvSpPr>
        <p:spPr>
          <a:xfrm rot="16200000">
            <a:off x="7290351" y="2304459"/>
            <a:ext cx="325437" cy="116363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0597865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126</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13" name="Up Arrow 2">
            <a:extLst>
              <a:ext uri="{FF2B5EF4-FFF2-40B4-BE49-F238E27FC236}">
                <a16:creationId xmlns:a16="http://schemas.microsoft.com/office/drawing/2014/main" id="{BD1F0453-0636-4268-BB5B-9E18992977BF}"/>
              </a:ext>
            </a:extLst>
          </p:cNvPr>
          <p:cNvSpPr/>
          <p:nvPr/>
        </p:nvSpPr>
        <p:spPr>
          <a:xfrm>
            <a:off x="6225658" y="2848504"/>
            <a:ext cx="1033976" cy="1600200"/>
          </a:xfrm>
          <a:prstGeom prs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bg1"/>
                </a:solidFill>
              </a:rPr>
              <a:t>Weiter</a:t>
            </a:r>
          </a:p>
          <a:p>
            <a:pPr algn="ctr"/>
            <a:r>
              <a:rPr lang="en-US" sz="1200" dirty="0">
                <a:solidFill>
                  <a:schemeClr val="bg1"/>
                </a:solidFill>
              </a:rPr>
              <a:t>  </a:t>
            </a:r>
          </a:p>
        </p:txBody>
      </p:sp>
      <p:sp>
        <p:nvSpPr>
          <p:cNvPr id="14" name="Left Brace 13">
            <a:extLst>
              <a:ext uri="{FF2B5EF4-FFF2-40B4-BE49-F238E27FC236}">
                <a16:creationId xmlns:a16="http://schemas.microsoft.com/office/drawing/2014/main" id="{55502304-7753-4FAE-8DD3-81C150D717F8}"/>
              </a:ext>
            </a:extLst>
          </p:cNvPr>
          <p:cNvSpPr/>
          <p:nvPr/>
        </p:nvSpPr>
        <p:spPr>
          <a:xfrm rot="16200000">
            <a:off x="6210299" y="2114286"/>
            <a:ext cx="325437" cy="116363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2742906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127</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a:t>
            </a:r>
            <a:r>
              <a:rPr lang="en-US" altLang="en-US" sz="1200" b="1" dirty="0"/>
              <a:t>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19" name="TextBox 8">
            <a:extLst>
              <a:ext uri="{FF2B5EF4-FFF2-40B4-BE49-F238E27FC236}">
                <a16:creationId xmlns:a16="http://schemas.microsoft.com/office/drawing/2014/main" id="{C1B52FBE-AFEE-4E42-B80D-9C339CC9CD37}"/>
              </a:ext>
            </a:extLst>
          </p:cNvPr>
          <p:cNvSpPr txBox="1">
            <a:spLocks noChangeArrowheads="1"/>
          </p:cNvSpPr>
          <p:nvPr/>
        </p:nvSpPr>
        <p:spPr bwMode="auto">
          <a:xfrm>
            <a:off x="3890154" y="2286000"/>
            <a:ext cx="3281668" cy="1169551"/>
          </a:xfrm>
          <a:prstGeom prst="rect">
            <a:avLst/>
          </a:prstGeom>
          <a:solidFill>
            <a:srgbClr val="FFCCFF"/>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stark verdickt?</a:t>
            </a:r>
            <a:endParaRPr lang="en-US" altLang="en-US" sz="1400" i="1" dirty="0">
              <a:solidFill>
                <a:srgbClr val="FFCCFF"/>
              </a:solidFill>
            </a:endParaRPr>
          </a:p>
          <a:p>
            <a:pPr eaLnBrk="1" hangingPunct="1"/>
            <a:r>
              <a:rPr lang="en-US" altLang="en-US" sz="1200" dirty="0">
                <a:solidFill>
                  <a:srgbClr val="FFCCFF"/>
                </a:solidFill>
              </a:rPr>
              <a:t>Etwa 2- bis 3-mal so stark wie normal</a:t>
            </a:r>
          </a:p>
          <a:p>
            <a:pPr eaLnBrk="1" hangingPunct="1"/>
            <a:endParaRPr lang="en-US" altLang="en-US" sz="1400" dirty="0">
              <a:solidFill>
                <a:srgbClr val="FFCCFF"/>
              </a:solidFill>
            </a:endParaRPr>
          </a:p>
          <a:p>
            <a:pPr eaLnBrk="1" hangingPunct="1"/>
            <a:r>
              <a:rPr lang="en-US" altLang="en-US" sz="1200" i="1" dirty="0">
                <a:solidFill>
                  <a:srgbClr val="FFCCFF"/>
                </a:solidFill>
              </a:rPr>
              <a:t>Warum ist die Hornhaut bei CHED verdickt?</a:t>
            </a:r>
          </a:p>
          <a:p>
            <a:pPr eaLnBrk="1" hangingPunct="1"/>
            <a:r>
              <a:rPr lang="en-US" altLang="en-US" sz="1200" dirty="0">
                <a:solidFill>
                  <a:srgbClr val="FFCCFF"/>
                </a:solidFill>
              </a:rPr>
              <a:t>Darauf kommen wir gleich noch zu sprechen</a:t>
            </a:r>
          </a:p>
        </p:txBody>
      </p:sp>
    </p:spTree>
    <p:extLst>
      <p:ext uri="{BB962C8B-B14F-4D97-AF65-F5344CB8AC3E}">
        <p14:creationId xmlns:p14="http://schemas.microsoft.com/office/powerpoint/2010/main" val="138665157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128</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a:t>
            </a:r>
            <a:r>
              <a:rPr lang="en-US" altLang="en-US" sz="1200" b="1" dirty="0"/>
              <a:t>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19" name="TextBox 8">
            <a:extLst>
              <a:ext uri="{FF2B5EF4-FFF2-40B4-BE49-F238E27FC236}">
                <a16:creationId xmlns:a16="http://schemas.microsoft.com/office/drawing/2014/main" id="{C1B52FBE-AFEE-4E42-B80D-9C339CC9CD37}"/>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stark verdickt?</a:t>
            </a:r>
          </a:p>
          <a:p>
            <a:pPr eaLnBrk="1" hangingPunct="1"/>
            <a:r>
              <a:rPr lang="en-US" altLang="en-US" sz="1200" dirty="0">
                <a:solidFill>
                  <a:srgbClr val="0000FF"/>
                </a:solidFill>
              </a:rPr>
              <a:t>Etwa 2- bis 3-mal so stark wie normal</a:t>
            </a:r>
            <a:endParaRPr lang="en-US" altLang="en-US" sz="1400" dirty="0">
              <a:solidFill>
                <a:srgbClr val="FFCCFF"/>
              </a:solidFill>
            </a:endParaRPr>
          </a:p>
          <a:p>
            <a:pPr eaLnBrk="1" hangingPunct="1"/>
            <a:endParaRPr lang="en-US" altLang="en-US" sz="1400" dirty="0">
              <a:solidFill>
                <a:srgbClr val="FFCCFF"/>
              </a:solidFill>
            </a:endParaRPr>
          </a:p>
          <a:p>
            <a:pPr eaLnBrk="1" hangingPunct="1"/>
            <a:r>
              <a:rPr lang="en-US" altLang="en-US" sz="1200" i="1" dirty="0">
                <a:solidFill>
                  <a:srgbClr val="FFCCFF"/>
                </a:solidFill>
              </a:rPr>
              <a:t>Warum ist die Hornhaut bei CHED verdickt?</a:t>
            </a:r>
          </a:p>
          <a:p>
            <a:pPr eaLnBrk="1" hangingPunct="1"/>
            <a:r>
              <a:rPr lang="en-US" altLang="en-US" sz="1200" dirty="0">
                <a:solidFill>
                  <a:srgbClr val="FFCCFF"/>
                </a:solidFill>
              </a:rPr>
              <a:t>Darauf kommen wir gleich noch zu sprechen</a:t>
            </a:r>
          </a:p>
        </p:txBody>
      </p:sp>
    </p:spTree>
    <p:extLst>
      <p:ext uri="{BB962C8B-B14F-4D97-AF65-F5344CB8AC3E}">
        <p14:creationId xmlns:p14="http://schemas.microsoft.com/office/powerpoint/2010/main" val="366359156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0F6687-B684-4E32-8CFE-339161819B31}"/>
              </a:ext>
            </a:extLst>
          </p:cNvPr>
          <p:cNvSpPr>
            <a:spLocks noGrp="1"/>
          </p:cNvSpPr>
          <p:nvPr>
            <p:ph type="sldNum" sz="quarter" idx="12"/>
          </p:nvPr>
        </p:nvSpPr>
        <p:spPr/>
        <p:txBody>
          <a:bodyPr wrap="square" lIns="25400" tIns="12700" rIns="25400" bIns="12700"/>
          <a:lstStyle/>
          <a:p>
            <a:pPr>
              <a:defRPr/>
            </a:pPr>
            <a:fld id="{8764DB89-D4F3-4CEF-8FF3-43503D579B3E}" type="slidenum">
              <a:rPr lang="en-US" altLang="en-US" smtClean="0"/>
              <a:t>129</a:t>
            </a:fld>
            <a:endParaRPr lang="en-US" altLang="en-US"/>
          </a:p>
        </p:txBody>
      </p:sp>
      <p:pic>
        <p:nvPicPr>
          <p:cNvPr id="1026" name="Picture 2">
            <a:extLst>
              <a:ext uri="{FF2B5EF4-FFF2-40B4-BE49-F238E27FC236}">
                <a16:creationId xmlns:a16="http://schemas.microsoft.com/office/drawing/2014/main" id="{000C47BF-B4E6-4DEA-A8A5-DCDB5DA268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9480" y="1284303"/>
            <a:ext cx="5345039" cy="42893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3">
            <a:extLst>
              <a:ext uri="{FF2B5EF4-FFF2-40B4-BE49-F238E27FC236}">
                <a16:creationId xmlns:a16="http://schemas.microsoft.com/office/drawing/2014/main" id="{C5C280F7-1BF0-4F62-B70B-3870FB1743C6}"/>
              </a:ext>
            </a:extLst>
          </p:cNvPr>
          <p:cNvSpPr txBox="1">
            <a:spLocks noChangeArrowheads="1"/>
          </p:cNvSpPr>
          <p:nvPr/>
        </p:nvSpPr>
        <p:spPr bwMode="auto">
          <a:xfrm>
            <a:off x="187324" y="5871748"/>
            <a:ext cx="8769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dirty="0"/>
              <a:t>Angeborene hereditäre Endothel-Dystrophie</a:t>
            </a:r>
            <a:r>
              <a:rPr lang="en-US" altLang="en-US" sz="1200" dirty="0"/>
              <a:t>. Sehen Sie sich nur an, wie </a:t>
            </a:r>
            <a:r>
              <a:rPr lang="en-US" altLang="en-US" sz="1200" dirty="0" err="1"/>
              <a:t>dick </a:t>
            </a:r>
            <a:r>
              <a:rPr lang="en-US" altLang="en-US" sz="1200" dirty="0"/>
              <a:t>diese Hornhaut ist!</a:t>
            </a:r>
          </a:p>
        </p:txBody>
      </p:sp>
      <p:sp>
        <p:nvSpPr>
          <p:cNvPr id="8" name="TextBox 7">
            <a:extLst>
              <a:ext uri="{FF2B5EF4-FFF2-40B4-BE49-F238E27FC236}">
                <a16:creationId xmlns:a16="http://schemas.microsoft.com/office/drawing/2014/main" id="{41F49645-5DE7-4ED8-ABB5-09430B53DE8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360165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13</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äußert sich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Sklerokornea</a:t>
            </a:r>
            <a:r>
              <a:rPr lang="en-US" altLang="en-US" sz="1200" i="1" dirty="0">
                <a:solidFill>
                  <a:srgbClr val="0000FF"/>
                </a:solidFill>
              </a:rPr>
              <a:t>?</a:t>
            </a:r>
            <a:endParaRPr lang="en-US" altLang="en-US" sz="1600" i="1" dirty="0">
              <a:solidFill>
                <a:srgbClr val="CCFF99"/>
              </a:solidFill>
            </a:endParaRPr>
          </a:p>
          <a:p>
            <a:pPr eaLnBrk="1" hangingPunct="1">
              <a:spcBef>
                <a:spcPct val="0"/>
              </a:spcBef>
              <a:buClrTx/>
              <a:buSzTx/>
              <a:buFontTx/>
              <a:buNone/>
            </a:pPr>
            <a:r>
              <a:rPr lang="en-US" altLang="en-US" sz="1200" dirty="0">
                <a:solidFill>
                  <a:srgbClr val="CCFF99"/>
                </a:solidFill>
              </a:rPr>
              <a:t>Der Name sagt es bereits – die Hornhaut sieht aus wie die Sklera</a:t>
            </a:r>
          </a:p>
          <a:p>
            <a:pPr eaLnBrk="1" hangingPunct="1">
              <a:spcBef>
                <a:spcPct val="0"/>
              </a:spcBef>
              <a:buClrTx/>
              <a:buSzTx/>
              <a:buFontTx/>
              <a:buNone/>
            </a:pPr>
            <a:endParaRPr lang="en-US" altLang="en-US" sz="1600" dirty="0">
              <a:solidFill>
                <a:srgbClr val="CCFF99"/>
              </a:solidFill>
            </a:endParaRPr>
          </a:p>
          <a:p>
            <a:pPr eaLnBrk="1" hangingPunct="1">
              <a:spcBef>
                <a:spcPct val="0"/>
              </a:spcBef>
              <a:buClrTx/>
              <a:buSzTx/>
              <a:buFontTx/>
              <a:buNone/>
            </a:pPr>
            <a:r>
              <a:rPr lang="en-US" altLang="en-US" sz="1200" i="1" dirty="0">
                <a:solidFill>
                  <a:srgbClr val="CCFF99"/>
                </a:solidFill>
              </a:rPr>
              <a:t>Tritt sie einseitig oder beidseitig auf?</a:t>
            </a:r>
          </a:p>
          <a:p>
            <a:pPr eaLnBrk="1" hangingPunct="1">
              <a:spcBef>
                <a:spcPct val="0"/>
              </a:spcBef>
              <a:buClrTx/>
              <a:buSzTx/>
              <a:buFontTx/>
              <a:buNone/>
            </a:pPr>
            <a:r>
              <a:rPr lang="en-US" altLang="en-US" sz="1200" dirty="0">
                <a:solidFill>
                  <a:srgbClr val="CCFF99"/>
                </a:solidFill>
              </a:rPr>
              <a:t>In den allermeisten Fällen (&gt;90 %) ist sie beidseitig</a:t>
            </a:r>
          </a:p>
          <a:p>
            <a:pPr eaLnBrk="1" hangingPunct="1">
              <a:spcBef>
                <a:spcPct val="0"/>
              </a:spcBef>
              <a:buClrTx/>
              <a:buSzTx/>
              <a:buFontTx/>
              <a:buNone/>
            </a:pPr>
            <a:endParaRPr lang="en-US" altLang="en-US" sz="1600" i="1" dirty="0">
              <a:solidFill>
                <a:srgbClr val="CCFF99"/>
              </a:solidFill>
            </a:endParaRPr>
          </a:p>
          <a:p>
            <a:pPr eaLnBrk="1" hangingPunct="1">
              <a:spcBef>
                <a:spcPct val="0"/>
              </a:spcBef>
              <a:buClrTx/>
              <a:buSzTx/>
              <a:buFontTx/>
              <a:buNone/>
            </a:pPr>
            <a:r>
              <a:rPr lang="en-US" altLang="en-US" sz="1200" i="1" dirty="0">
                <a:solidFill>
                  <a:srgbClr val="CCFF99"/>
                </a:solidFill>
              </a:rPr>
              <a:t>Eine weitere angeborene Hornhautanomalie ist eng mit der </a:t>
            </a:r>
            <a:r>
              <a:rPr lang="en-US" altLang="en-US" sz="1200" i="1" dirty="0" err="1">
                <a:solidFill>
                  <a:srgbClr val="CCFF99"/>
                </a:solidFill>
              </a:rPr>
              <a:t>Sklerokornea</a:t>
            </a:r>
            <a:r>
              <a:rPr lang="en-US" altLang="en-US" sz="1200" i="1" dirty="0">
                <a:solidFill>
                  <a:srgbClr val="CCFF99"/>
                </a:solidFill>
              </a:rPr>
              <a:t> assoziiert. Um welche handelt es sich?</a:t>
            </a: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74168145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130</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a:t>
            </a:r>
            <a:r>
              <a:rPr lang="en-US" altLang="en-US" sz="1200" b="1" dirty="0"/>
              <a:t>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19" name="TextBox 8">
            <a:extLst>
              <a:ext uri="{FF2B5EF4-FFF2-40B4-BE49-F238E27FC236}">
                <a16:creationId xmlns:a16="http://schemas.microsoft.com/office/drawing/2014/main" id="{C1B52FBE-AFEE-4E42-B80D-9C339CC9CD37}"/>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stark verdickt?</a:t>
            </a:r>
          </a:p>
          <a:p>
            <a:pPr eaLnBrk="1" hangingPunct="1"/>
            <a:r>
              <a:rPr lang="en-US" altLang="en-US" sz="1200" dirty="0">
                <a:solidFill>
                  <a:srgbClr val="0000FF"/>
                </a:solidFill>
              </a:rPr>
              <a:t>Etwa 2- bis 3-mal so stark wie normal</a:t>
            </a:r>
          </a:p>
          <a:p>
            <a:pPr eaLnBrk="1" hangingPunct="1"/>
            <a:endParaRPr lang="en-US" altLang="en-US" sz="1400" dirty="0">
              <a:solidFill>
                <a:srgbClr val="0000FF"/>
              </a:solidFill>
            </a:endParaRPr>
          </a:p>
          <a:p>
            <a:pPr eaLnBrk="1" hangingPunct="1"/>
            <a:r>
              <a:rPr lang="en-US" altLang="en-US" sz="1200" i="1" dirty="0">
                <a:solidFill>
                  <a:srgbClr val="0000FF"/>
                </a:solidFill>
              </a:rPr>
              <a:t>Warum ist die Hornhaut bei CHED verdickt?</a:t>
            </a:r>
          </a:p>
          <a:p>
            <a:pPr eaLnBrk="1" hangingPunct="1"/>
            <a:r>
              <a:rPr lang="en-US" altLang="en-US" sz="1200" dirty="0">
                <a:solidFill>
                  <a:srgbClr val="FFCCFF"/>
                </a:solidFill>
              </a:rPr>
              <a:t>Darauf kommen wir gleich noch zu sprechen</a:t>
            </a:r>
          </a:p>
        </p:txBody>
      </p:sp>
      <p:sp>
        <p:nvSpPr>
          <p:cNvPr id="20" name="Oval 19">
            <a:extLst>
              <a:ext uri="{FF2B5EF4-FFF2-40B4-BE49-F238E27FC236}">
                <a16:creationId xmlns:a16="http://schemas.microsoft.com/office/drawing/2014/main" id="{979CC3C8-D664-472A-9F83-148CC995C893}"/>
              </a:ext>
            </a:extLst>
          </p:cNvPr>
          <p:cNvSpPr/>
          <p:nvPr/>
        </p:nvSpPr>
        <p:spPr>
          <a:xfrm>
            <a:off x="7063408" y="2451651"/>
            <a:ext cx="1166191" cy="419123"/>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902021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131</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a:t>
            </a:r>
            <a:r>
              <a:rPr lang="en-US" altLang="en-US" sz="1200" b="1" dirty="0"/>
              <a:t>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chemeClr val="accent5">
                    <a:lumMod val="75000"/>
                  </a:schemeClr>
                </a:solidFill>
              </a:rPr>
              <a:t>Ist das Sehvermögen beeinträchtigt?</a:t>
            </a: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19" name="TextBox 8">
            <a:extLst>
              <a:ext uri="{FF2B5EF4-FFF2-40B4-BE49-F238E27FC236}">
                <a16:creationId xmlns:a16="http://schemas.microsoft.com/office/drawing/2014/main" id="{C1B52FBE-AFEE-4E42-B80D-9C339CC9CD37}"/>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stark verdickt?</a:t>
            </a:r>
          </a:p>
          <a:p>
            <a:pPr eaLnBrk="1" hangingPunct="1"/>
            <a:r>
              <a:rPr lang="en-US" altLang="en-US" sz="1200" dirty="0">
                <a:solidFill>
                  <a:srgbClr val="0000FF"/>
                </a:solidFill>
              </a:rPr>
              <a:t>Etwa 2- bis 3-mal so stark wie normal</a:t>
            </a:r>
          </a:p>
          <a:p>
            <a:pPr eaLnBrk="1" hangingPunct="1"/>
            <a:endParaRPr lang="en-US" altLang="en-US" sz="1400" dirty="0">
              <a:solidFill>
                <a:srgbClr val="0000FF"/>
              </a:solidFill>
            </a:endParaRPr>
          </a:p>
          <a:p>
            <a:pPr eaLnBrk="1" hangingPunct="1"/>
            <a:r>
              <a:rPr lang="en-US" altLang="en-US" sz="1200" i="1" dirty="0">
                <a:solidFill>
                  <a:srgbClr val="0000FF"/>
                </a:solidFill>
              </a:rPr>
              <a:t>Warum ist die Hornhaut bei CHED verdickt?</a:t>
            </a:r>
          </a:p>
          <a:p>
            <a:pPr eaLnBrk="1" hangingPunct="1"/>
            <a:r>
              <a:rPr lang="en-US" altLang="en-US" sz="1200" dirty="0">
                <a:solidFill>
                  <a:srgbClr val="0000FF"/>
                </a:solidFill>
              </a:rPr>
              <a:t>Darauf kommen wir gleich noch zu sprechen</a:t>
            </a:r>
          </a:p>
        </p:txBody>
      </p:sp>
    </p:spTree>
    <p:extLst>
      <p:ext uri="{BB962C8B-B14F-4D97-AF65-F5344CB8AC3E}">
        <p14:creationId xmlns:p14="http://schemas.microsoft.com/office/powerpoint/2010/main" val="299210432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132</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dirty="0">
                <a:solidFill>
                  <a:schemeClr val="accent5">
                    <a:lumMod val="75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177338220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133</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
        <p:nvSpPr>
          <p:cNvPr id="2" name="Rectangle 1">
            <a:extLst>
              <a:ext uri="{FF2B5EF4-FFF2-40B4-BE49-F238E27FC236}">
                <a16:creationId xmlns:a16="http://schemas.microsoft.com/office/drawing/2014/main" id="{6DD882E4-DE68-42D9-9B28-CA1A8EB22912}"/>
              </a:ext>
            </a:extLst>
          </p:cNvPr>
          <p:cNvSpPr/>
          <p:nvPr/>
        </p:nvSpPr>
        <p:spPr>
          <a:xfrm>
            <a:off x="2918342" y="2971801"/>
            <a:ext cx="1653658"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202152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134</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Ist dies schmerzhaft?</a:t>
            </a: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260754346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135</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dies schmerzhaft?</a:t>
            </a: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dirty="0">
                <a:solidFill>
                  <a:schemeClr val="accent5">
                    <a:lumMod val="75000"/>
                  </a:schemeClr>
                </a:solidFill>
              </a:rPr>
              <a:t>Nein </a:t>
            </a: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29477625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136</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dies schmerzhaft?</a:t>
            </a:r>
          </a:p>
          <a:p>
            <a:pPr eaLnBrk="1" hangingPunct="1">
              <a:spcBef>
                <a:spcPct val="0"/>
              </a:spcBef>
              <a:buClrTx/>
              <a:buSzTx/>
              <a:buFontTx/>
              <a:buNone/>
              <a:defRPr/>
            </a:pPr>
            <a:r>
              <a:rPr lang="en-US" altLang="en-US" sz="1200" dirty="0">
                <a:solidFill>
                  <a:srgbClr val="0000FF"/>
                </a:solidFill>
              </a:rPr>
              <a:t>Nein </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i="1" dirty="0">
                <a:solidFill>
                  <a:schemeClr val="accent5">
                    <a:lumMod val="75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415249942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137</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dies schmerzhaft?</a:t>
            </a:r>
          </a:p>
          <a:p>
            <a:pPr eaLnBrk="1" hangingPunct="1">
              <a:spcBef>
                <a:spcPct val="0"/>
              </a:spcBef>
              <a:buClrTx/>
              <a:buSzTx/>
              <a:buFontTx/>
              <a:buNone/>
              <a:defRPr/>
            </a:pPr>
            <a:r>
              <a:rPr lang="en-US" altLang="en-US" sz="1200" dirty="0">
                <a:solidFill>
                  <a:srgbClr val="0000FF"/>
                </a:solidFill>
              </a:rPr>
              <a:t>Nein </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Was ist das histologische Kennzeichen von CHED unter dem Lichtmikroskop?</a:t>
            </a:r>
            <a:endParaRPr lang="en-US" altLang="en-US" sz="1400" i="1" dirty="0">
              <a:solidFill>
                <a:schemeClr val="accent5">
                  <a:lumMod val="75000"/>
                </a:schemeClr>
              </a:solidFill>
            </a:endParaRPr>
          </a:p>
          <a:p>
            <a:pPr eaLnBrk="1" hangingPunct="1">
              <a:spcBef>
                <a:spcPct val="0"/>
              </a:spcBef>
              <a:buClrTx/>
              <a:buSzTx/>
              <a:buFontTx/>
              <a:buNone/>
              <a:defRPr/>
            </a:pPr>
            <a:r>
              <a:rPr lang="en-US" altLang="en-US" sz="1200" dirty="0">
                <a:solidFill>
                  <a:schemeClr val="accent5">
                    <a:lumMod val="75000"/>
                  </a:schemeClr>
                </a:solidFill>
              </a:rPr>
              <a:t>Die Descemet-Membran ist verdickt, und die Anzahl der Endothelzellen ist deutlich geringer als normal</a:t>
            </a:r>
          </a:p>
        </p:txBody>
      </p:sp>
    </p:spTree>
    <p:extLst>
      <p:ext uri="{BB962C8B-B14F-4D97-AF65-F5344CB8AC3E}">
        <p14:creationId xmlns:p14="http://schemas.microsoft.com/office/powerpoint/2010/main" val="51417634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138</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dies schmerzhaft?</a:t>
            </a:r>
          </a:p>
          <a:p>
            <a:pPr eaLnBrk="1" hangingPunct="1">
              <a:spcBef>
                <a:spcPct val="0"/>
              </a:spcBef>
              <a:buClrTx/>
              <a:buSzTx/>
              <a:buFontTx/>
              <a:buNone/>
              <a:defRPr/>
            </a:pPr>
            <a:r>
              <a:rPr lang="en-US" altLang="en-US" sz="1200" dirty="0">
                <a:solidFill>
                  <a:srgbClr val="0000FF"/>
                </a:solidFill>
              </a:rPr>
              <a:t>Nein </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Was ist das histologische Kennzeichen von CHED unter dem Lichtmikroskop?</a:t>
            </a:r>
          </a:p>
          <a:p>
            <a:pPr eaLnBrk="1" hangingPunct="1">
              <a:spcBef>
                <a:spcPct val="0"/>
              </a:spcBef>
              <a:buClrTx/>
              <a:buSzTx/>
              <a:buFontTx/>
              <a:buNone/>
              <a:defRPr/>
            </a:pPr>
            <a:r>
              <a:rPr lang="en-US" altLang="en-US" sz="1200" dirty="0">
                <a:solidFill>
                  <a:srgbClr val="0000FF"/>
                </a:solidFill>
              </a:rPr>
              <a:t>Die Descemet-Membran ist verdickt</a:t>
            </a:r>
            <a:r>
              <a:rPr lang="en-US" altLang="en-US" sz="1200" dirty="0">
                <a:solidFill>
                  <a:schemeClr val="accent5">
                    <a:lumMod val="75000"/>
                  </a:schemeClr>
                </a:solidFill>
              </a:rPr>
              <a:t>, und die Anzahl der Endothelzellen ist deutlich geringer als normal</a:t>
            </a:r>
          </a:p>
        </p:txBody>
      </p:sp>
      <p:sp>
        <p:nvSpPr>
          <p:cNvPr id="9" name="Rectangle 8">
            <a:extLst>
              <a:ext uri="{FF2B5EF4-FFF2-40B4-BE49-F238E27FC236}">
                <a16:creationId xmlns:a16="http://schemas.microsoft.com/office/drawing/2014/main" id="{11C40416-6F1B-46C4-98E8-B668196D8472}"/>
              </a:ext>
            </a:extLst>
          </p:cNvPr>
          <p:cNvSpPr/>
          <p:nvPr/>
        </p:nvSpPr>
        <p:spPr>
          <a:xfrm>
            <a:off x="2667000" y="4071595"/>
            <a:ext cx="914400" cy="424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verdünnt vs. verdickt</a:t>
            </a:r>
          </a:p>
        </p:txBody>
      </p:sp>
    </p:spTree>
    <p:extLst>
      <p:ext uri="{BB962C8B-B14F-4D97-AF65-F5344CB8AC3E}">
        <p14:creationId xmlns:p14="http://schemas.microsoft.com/office/powerpoint/2010/main" val="64348883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139</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dies schmerzhaft?</a:t>
            </a:r>
          </a:p>
          <a:p>
            <a:pPr eaLnBrk="1" hangingPunct="1">
              <a:spcBef>
                <a:spcPct val="0"/>
              </a:spcBef>
              <a:buClrTx/>
              <a:buSzTx/>
              <a:buFontTx/>
              <a:buNone/>
              <a:defRPr/>
            </a:pPr>
            <a:r>
              <a:rPr lang="en-US" altLang="en-US" sz="1200" dirty="0">
                <a:solidFill>
                  <a:srgbClr val="0000FF"/>
                </a:solidFill>
              </a:rPr>
              <a:t>Nein </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Was ist das histologische Kennzeichen von CHED unter dem Lichtmikroskop?</a:t>
            </a:r>
          </a:p>
          <a:p>
            <a:pPr eaLnBrk="1" hangingPunct="1">
              <a:spcBef>
                <a:spcPct val="0"/>
              </a:spcBef>
              <a:buClrTx/>
              <a:buSzTx/>
              <a:buFontTx/>
              <a:buNone/>
              <a:defRPr/>
            </a:pPr>
            <a:r>
              <a:rPr lang="en-US" altLang="en-US" sz="1200" dirty="0">
                <a:solidFill>
                  <a:srgbClr val="0000FF"/>
                </a:solidFill>
              </a:rPr>
              <a:t>Die Descemet-Membran ist verdickt</a:t>
            </a:r>
            <a:r>
              <a:rPr lang="en-US" altLang="en-US" sz="1200" dirty="0">
                <a:solidFill>
                  <a:schemeClr val="accent5">
                    <a:lumMod val="75000"/>
                  </a:schemeClr>
                </a:solidFill>
              </a:rPr>
              <a:t>, und die Anzahl der Endothelzellen ist deutlich geringer als normal</a:t>
            </a:r>
          </a:p>
        </p:txBody>
      </p:sp>
    </p:spTree>
    <p:extLst>
      <p:ext uri="{BB962C8B-B14F-4D97-AF65-F5344CB8AC3E}">
        <p14:creationId xmlns:p14="http://schemas.microsoft.com/office/powerpoint/2010/main" val="2478382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14</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äußert sich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Sklerokornea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Der Name sagt es bereits – die Hornhaut sieht aus wie die Sklera</a:t>
            </a:r>
          </a:p>
          <a:p>
            <a:pPr eaLnBrk="1" hangingPunct="1">
              <a:spcBef>
                <a:spcPct val="0"/>
              </a:spcBef>
              <a:buClrTx/>
              <a:buSzTx/>
              <a:buFontTx/>
              <a:buNone/>
            </a:pPr>
            <a:endParaRPr lang="en-US" altLang="en-US" sz="1600" dirty="0">
              <a:solidFill>
                <a:srgbClr val="CCFF99"/>
              </a:solidFill>
            </a:endParaRPr>
          </a:p>
          <a:p>
            <a:pPr eaLnBrk="1" hangingPunct="1">
              <a:spcBef>
                <a:spcPct val="0"/>
              </a:spcBef>
              <a:buClrTx/>
              <a:buSzTx/>
              <a:buFontTx/>
              <a:buNone/>
            </a:pPr>
            <a:r>
              <a:rPr lang="en-US" altLang="en-US" sz="1200" i="1" dirty="0">
                <a:solidFill>
                  <a:srgbClr val="CCFF99"/>
                </a:solidFill>
              </a:rPr>
              <a:t>Tritt sie einseitig oder beidseitig auf?</a:t>
            </a:r>
          </a:p>
          <a:p>
            <a:pPr eaLnBrk="1" hangingPunct="1">
              <a:spcBef>
                <a:spcPct val="0"/>
              </a:spcBef>
              <a:buClrTx/>
              <a:buSzTx/>
              <a:buFontTx/>
              <a:buNone/>
            </a:pPr>
            <a:r>
              <a:rPr lang="en-US" altLang="en-US" sz="1200" dirty="0">
                <a:solidFill>
                  <a:srgbClr val="CCFF99"/>
                </a:solidFill>
              </a:rPr>
              <a:t>In den allermeisten Fällen (&gt;90 %) ist sie beidseitig</a:t>
            </a:r>
          </a:p>
          <a:p>
            <a:pPr eaLnBrk="1" hangingPunct="1">
              <a:spcBef>
                <a:spcPct val="0"/>
              </a:spcBef>
              <a:buClrTx/>
              <a:buSzTx/>
              <a:buFontTx/>
              <a:buNone/>
            </a:pPr>
            <a:endParaRPr lang="en-US" altLang="en-US" sz="1600" i="1" dirty="0">
              <a:solidFill>
                <a:srgbClr val="CCFF99"/>
              </a:solidFill>
            </a:endParaRPr>
          </a:p>
          <a:p>
            <a:pPr eaLnBrk="1" hangingPunct="1">
              <a:spcBef>
                <a:spcPct val="0"/>
              </a:spcBef>
              <a:buClrTx/>
              <a:buSzTx/>
              <a:buFontTx/>
              <a:buNone/>
            </a:pPr>
            <a:r>
              <a:rPr lang="en-US" altLang="en-US" sz="1200" i="1" dirty="0">
                <a:solidFill>
                  <a:srgbClr val="CCFF99"/>
                </a:solidFill>
              </a:rPr>
              <a:t>Eine weitere angeborene Hornhautanomalie ist eng mit der </a:t>
            </a:r>
            <a:r>
              <a:rPr lang="en-US" altLang="en-US" sz="1200" i="1" dirty="0" err="1">
                <a:solidFill>
                  <a:srgbClr val="CCFF99"/>
                </a:solidFill>
              </a:rPr>
              <a:t>Sklerokornea</a:t>
            </a:r>
            <a:r>
              <a:rPr lang="en-US" altLang="en-US" sz="1200" i="1" dirty="0">
                <a:solidFill>
                  <a:srgbClr val="CCFF99"/>
                </a:solidFill>
              </a:rPr>
              <a:t> assoziiert. Um welche handelt es sich?</a:t>
            </a: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10932344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140</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dies schmerzhaft?</a:t>
            </a:r>
          </a:p>
          <a:p>
            <a:pPr eaLnBrk="1" hangingPunct="1">
              <a:spcBef>
                <a:spcPct val="0"/>
              </a:spcBef>
              <a:buClrTx/>
              <a:buSzTx/>
              <a:buFontTx/>
              <a:buNone/>
              <a:defRPr/>
            </a:pPr>
            <a:r>
              <a:rPr lang="en-US" altLang="en-US" sz="1200" dirty="0">
                <a:solidFill>
                  <a:srgbClr val="0000FF"/>
                </a:solidFill>
              </a:rPr>
              <a:t>Nein </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Was ist das histologische Kennzeichen von CHED unter dem Lichtmikroskop?</a:t>
            </a:r>
          </a:p>
          <a:p>
            <a:pPr eaLnBrk="1" hangingPunct="1">
              <a:spcBef>
                <a:spcPct val="0"/>
              </a:spcBef>
              <a:buClrTx/>
              <a:buSzTx/>
              <a:buFontTx/>
              <a:buNone/>
              <a:defRPr/>
            </a:pPr>
            <a:r>
              <a:rPr lang="en-US" altLang="en-US" sz="1200" dirty="0">
                <a:solidFill>
                  <a:srgbClr val="0000FF"/>
                </a:solidFill>
              </a:rPr>
              <a:t>Die Descemet-Membran ist verdickt, </a:t>
            </a:r>
            <a:r>
              <a:rPr lang="en-US" altLang="en-US" sz="1200" dirty="0"/>
              <a:t>und die Anzahl der Endothelzellen ist deutlich geringer als normal</a:t>
            </a:r>
          </a:p>
        </p:txBody>
      </p:sp>
      <p:sp>
        <p:nvSpPr>
          <p:cNvPr id="9" name="Rectangle 8">
            <a:extLst>
              <a:ext uri="{FF2B5EF4-FFF2-40B4-BE49-F238E27FC236}">
                <a16:creationId xmlns:a16="http://schemas.microsoft.com/office/drawing/2014/main" id="{D68BFE3A-42A5-43A7-AD66-DC47C89EC87A}"/>
              </a:ext>
            </a:extLst>
          </p:cNvPr>
          <p:cNvSpPr/>
          <p:nvPr/>
        </p:nvSpPr>
        <p:spPr>
          <a:xfrm>
            <a:off x="6324600" y="3657600"/>
            <a:ext cx="609600" cy="6819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mehr </a:t>
            </a:r>
            <a:r>
              <a:rPr lang="en-US" sz="1200" i="1" dirty="0">
                <a:solidFill>
                  <a:schemeClr val="tx1"/>
                </a:solidFill>
              </a:rPr>
              <a:t>vs. </a:t>
            </a:r>
            <a:r>
              <a:rPr lang="en-US" sz="1200" dirty="0">
                <a:solidFill>
                  <a:schemeClr val="tx1"/>
                </a:solidFill>
              </a:rPr>
              <a:t>weniger</a:t>
            </a:r>
          </a:p>
        </p:txBody>
      </p:sp>
    </p:spTree>
    <p:extLst>
      <p:ext uri="{BB962C8B-B14F-4D97-AF65-F5344CB8AC3E}">
        <p14:creationId xmlns:p14="http://schemas.microsoft.com/office/powerpoint/2010/main" val="303372949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141</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Das Buch „The </a:t>
            </a:r>
            <a:r>
              <a:rPr lang="en-US" altLang="en-US" sz="1200" dirty="0">
                <a:solidFill>
                  <a:srgbClr val="0000FF"/>
                </a:solidFill>
              </a:rPr>
              <a:t>Cornea“ </a:t>
            </a:r>
            <a:r>
              <a:rPr lang="en-US" altLang="en-US" sz="1200" i="1" dirty="0">
                <a:solidFill>
                  <a:srgbClr val="0000FF"/>
                </a:solidFill>
              </a:rPr>
              <a:t>behandelt drei Endotheldystrophien. Wie lauten die beiden anderen?</a:t>
            </a:r>
          </a:p>
          <a:p>
            <a:pPr eaLnBrk="1" hangingPunct="1">
              <a:spcBef>
                <a:spcPct val="0"/>
              </a:spcBef>
              <a:buClrTx/>
              <a:buSzTx/>
              <a:buFontTx/>
              <a:buNone/>
              <a:defRPr/>
            </a:pPr>
            <a:r>
              <a:rPr lang="en-US" altLang="en-US" sz="1200" dirty="0">
                <a:solidFill>
                  <a:srgbClr val="0000FF"/>
                </a:solidFill>
              </a:rPr>
              <a:t>--CHED</a:t>
            </a:r>
          </a:p>
          <a:p>
            <a:pPr eaLnBrk="1" hangingPunct="1">
              <a:spcBef>
                <a:spcPct val="0"/>
              </a:spcBef>
              <a:buClrTx/>
              <a:buSzTx/>
              <a:buFontTx/>
              <a:buNone/>
              <a:defRPr/>
            </a:pPr>
            <a:r>
              <a:rPr lang="en-US" altLang="en-US" sz="1200" dirty="0">
                <a:solidFill>
                  <a:srgbClr val="0000FF"/>
                </a:solidFill>
              </a:rPr>
              <a:t>--Fuchs-Endotheldystrophie</a:t>
            </a:r>
          </a:p>
          <a:p>
            <a:pPr eaLnBrk="1" hangingPunct="1">
              <a:spcBef>
                <a:spcPct val="0"/>
              </a:spcBef>
              <a:buClrTx/>
              <a:buSzTx/>
              <a:buFontTx/>
              <a:buNone/>
              <a:defRPr/>
            </a:pPr>
            <a:r>
              <a:rPr lang="en-US" altLang="en-US" sz="1200" dirty="0">
                <a:solidFill>
                  <a:srgbClr val="0000FF"/>
                </a:solidFill>
              </a:rPr>
              <a:t>--</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polymorphe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Was ist bei CHED unter der Spaltlampe zu sehen?</a:t>
            </a:r>
          </a:p>
          <a:p>
            <a:pPr eaLnBrk="1" hangingPunct="1">
              <a:spcBef>
                <a:spcPct val="0"/>
              </a:spcBef>
              <a:buClrTx/>
              <a:buSzTx/>
              <a:buFontTx/>
              <a:buNone/>
              <a:defRPr/>
            </a:pPr>
            <a:r>
              <a:rPr lang="en-US" altLang="en-US" sz="1200" dirty="0">
                <a:solidFill>
                  <a:srgbClr val="0000FF"/>
                </a:solidFill>
              </a:rPr>
              <a:t>Die </a:t>
            </a:r>
            <a:r>
              <a:rPr lang="en-US" altLang="en-US" sz="1200" dirty="0" err="1">
                <a:solidFill>
                  <a:srgbClr val="0000FF"/>
                </a:solidFill>
              </a:rPr>
              <a:t>Hornhäute</a:t>
            </a:r>
            <a:r>
              <a:rPr lang="en-US" altLang="en-US" sz="1200" dirty="0">
                <a:solidFill>
                  <a:srgbClr val="0000FF"/>
                </a:solidFill>
              </a:rPr>
              <a:t> </a:t>
            </a:r>
            <a:r>
              <a:rPr lang="en-US" altLang="en-US" sz="1200" dirty="0" err="1">
                <a:solidFill>
                  <a:srgbClr val="0000FF"/>
                </a:solidFill>
              </a:rPr>
              <a:t>sind</a:t>
            </a:r>
            <a:r>
              <a:rPr lang="en-US" altLang="en-US" sz="1200" dirty="0">
                <a:solidFill>
                  <a:srgbClr val="0000FF"/>
                </a:solidFill>
              </a:rPr>
              <a:t> diffus trüb (beschrieben als </a:t>
            </a:r>
            <a:r>
              <a:rPr lang="en-US" altLang="en-US" sz="1200" b="1" dirty="0">
                <a:solidFill>
                  <a:srgbClr val="0000FF"/>
                </a:solidFill>
              </a:rPr>
              <a:t>„Milchglas</a:t>
            </a:r>
            <a:r>
              <a:rPr lang="en-US" altLang="en-US" sz="1200" dirty="0">
                <a:solidFill>
                  <a:srgbClr val="0000FF"/>
                </a:solidFill>
              </a:rPr>
              <a:t>“ oder „milchig“) </a:t>
            </a:r>
            <a:r>
              <a:rPr lang="en-US" altLang="en-US" sz="1200" dirty="0"/>
              <a:t>und verdickt</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das Sehvermögen beeinträchtigt?</a:t>
            </a:r>
          </a:p>
          <a:p>
            <a:pPr eaLnBrk="1" hangingPunct="1">
              <a:spcBef>
                <a:spcPct val="0"/>
              </a:spcBef>
              <a:buClrTx/>
              <a:buSzTx/>
              <a:buFontTx/>
              <a:buNone/>
              <a:defRPr/>
            </a:pPr>
            <a:r>
              <a:rPr lang="en-US" altLang="en-US" sz="1200" dirty="0">
                <a:solidFill>
                  <a:srgbClr val="0000FF"/>
                </a:solidFill>
              </a:rPr>
              <a:t>Ja, und zwar so stark, dass ein sensorischer Nystagmus auftreten kann</a:t>
            </a:r>
            <a:endParaRPr lang="en-US" altLang="en-US" sz="1400" dirty="0">
              <a:solidFill>
                <a:schemeClr val="accent5">
                  <a:lumMod val="75000"/>
                </a:schemeClr>
              </a:solidFill>
            </a:endParaRP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Ist dies schmerzhaft?</a:t>
            </a:r>
          </a:p>
          <a:p>
            <a:pPr eaLnBrk="1" hangingPunct="1">
              <a:spcBef>
                <a:spcPct val="0"/>
              </a:spcBef>
              <a:buClrTx/>
              <a:buSzTx/>
              <a:buFontTx/>
              <a:buNone/>
              <a:defRPr/>
            </a:pPr>
            <a:r>
              <a:rPr lang="en-US" altLang="en-US" sz="1200" dirty="0">
                <a:solidFill>
                  <a:srgbClr val="0000FF"/>
                </a:solidFill>
              </a:rPr>
              <a:t>Nein </a:t>
            </a:r>
          </a:p>
          <a:p>
            <a:pPr eaLnBrk="1" hangingPunct="1">
              <a:spcBef>
                <a:spcPct val="0"/>
              </a:spcBef>
              <a:buClrTx/>
              <a:buSzTx/>
              <a:buFontTx/>
              <a:buNone/>
              <a:defRPr/>
            </a:pPr>
            <a:endParaRPr lang="en-US" altLang="en-US" sz="1400" i="1" dirty="0">
              <a:solidFill>
                <a:srgbClr val="0000FF"/>
              </a:solidFill>
            </a:endParaRPr>
          </a:p>
          <a:p>
            <a:pPr eaLnBrk="1" hangingPunct="1">
              <a:spcBef>
                <a:spcPct val="0"/>
              </a:spcBef>
              <a:buClrTx/>
              <a:buSzTx/>
              <a:buFontTx/>
              <a:buNone/>
              <a:defRPr/>
            </a:pPr>
            <a:r>
              <a:rPr lang="en-US" altLang="en-US" sz="1200" i="1" dirty="0">
                <a:solidFill>
                  <a:srgbClr val="0000FF"/>
                </a:solidFill>
              </a:rPr>
              <a:t>Was ist das histologische Kennzeichen von CHED unter dem Lichtmikroskop?</a:t>
            </a:r>
          </a:p>
          <a:p>
            <a:pPr eaLnBrk="1" hangingPunct="1">
              <a:spcBef>
                <a:spcPct val="0"/>
              </a:spcBef>
              <a:buClrTx/>
              <a:buSzTx/>
              <a:buFontTx/>
              <a:buNone/>
              <a:defRPr/>
            </a:pPr>
            <a:r>
              <a:rPr lang="en-US" altLang="en-US" sz="1200" dirty="0">
                <a:solidFill>
                  <a:srgbClr val="0000FF"/>
                </a:solidFill>
              </a:rPr>
              <a:t>Die Descemet-Membran ist verdickt, </a:t>
            </a:r>
            <a:r>
              <a:rPr lang="en-US" altLang="en-US" sz="1200" dirty="0"/>
              <a:t>und die Anzahl der Endothelzellen ist deutlich geringer als normal</a:t>
            </a:r>
          </a:p>
        </p:txBody>
      </p:sp>
    </p:spTree>
    <p:extLst>
      <p:ext uri="{BB962C8B-B14F-4D97-AF65-F5344CB8AC3E}">
        <p14:creationId xmlns:p14="http://schemas.microsoft.com/office/powerpoint/2010/main" val="139413917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Slide Number Placeholder 1">
            <a:extLst>
              <a:ext uri="{FF2B5EF4-FFF2-40B4-BE49-F238E27FC236}">
                <a16:creationId xmlns:a16="http://schemas.microsoft.com/office/drawing/2014/main" id="{DAFE64AC-A6EE-4BA5-8144-E683055CD475}"/>
              </a:ext>
            </a:extLst>
          </p:cNvPr>
          <p:cNvSpPr>
            <a:spLocks noGrp="1"/>
          </p:cNvSpPr>
          <p:nvPr>
            <p:ph type="sldNum" sz="quarter" idx="12"/>
          </p:nvPr>
        </p:nvSpPr>
        <p:spPr>
          <a:noFill/>
        </p:spPr>
        <p:txBody>
          <a:bodyPr wrap="square" lIns="25400" tIns="12700" rIns="25400" bIns="12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00760-05FB-43B4-AD28-DDC542391DCF}" type="slidenum">
              <a:rPr lang="en-US" altLang="en-US" smtClean="0"/>
              <a:t>142</a:t>
            </a:fld>
            <a:endParaRPr lang="en-US" altLang="en-US"/>
          </a:p>
        </p:txBody>
      </p:sp>
      <p:sp>
        <p:nvSpPr>
          <p:cNvPr id="373763" name="TextBox 3">
            <a:extLst>
              <a:ext uri="{FF2B5EF4-FFF2-40B4-BE49-F238E27FC236}">
                <a16:creationId xmlns:a16="http://schemas.microsoft.com/office/drawing/2014/main" id="{147159AE-4B5F-40B8-AB7F-3B306651739C}"/>
              </a:ext>
            </a:extLst>
          </p:cNvPr>
          <p:cNvSpPr txBox="1">
            <a:spLocks noChangeArrowheads="1"/>
          </p:cNvSpPr>
          <p:nvPr/>
        </p:nvSpPr>
        <p:spPr bwMode="auto">
          <a:xfrm>
            <a:off x="342900" y="5740400"/>
            <a:ext cx="8769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a:t>Angeborene hereditäre Endothel-Dystrophie</a:t>
            </a:r>
            <a:r>
              <a:rPr lang="en-US" altLang="en-US" sz="1200"/>
              <a:t>. Verdickte Descemet-Membran ohne sichtbare Endothelzellen.</a:t>
            </a:r>
          </a:p>
        </p:txBody>
      </p:sp>
      <p:pic>
        <p:nvPicPr>
          <p:cNvPr id="373764" name="Picture 1">
            <a:extLst>
              <a:ext uri="{FF2B5EF4-FFF2-40B4-BE49-F238E27FC236}">
                <a16:creationId xmlns:a16="http://schemas.microsoft.com/office/drawing/2014/main" id="{F010E6C4-9388-4F96-97C1-44346E867A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36700"/>
            <a:ext cx="6096000" cy="385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63F7ABE-D88D-454A-B786-C15647392EEB}"/>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75907042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143</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dirty="0"/>
              <a:t>die Anzahl der Endothelzellen ist deutlich geringer als normal</a:t>
            </a:r>
          </a:p>
        </p:txBody>
      </p:sp>
      <p:sp>
        <p:nvSpPr>
          <p:cNvPr id="11" name="TextBox 10">
            <a:extLst>
              <a:ext uri="{FF2B5EF4-FFF2-40B4-BE49-F238E27FC236}">
                <a16:creationId xmlns:a16="http://schemas.microsoft.com/office/drawing/2014/main" id="{26303E41-46E4-4DE5-B7AB-FC8914E2AAEA}"/>
              </a:ext>
            </a:extLst>
          </p:cNvPr>
          <p:cNvSpPr txBox="1"/>
          <p:nvPr/>
        </p:nvSpPr>
        <p:spPr>
          <a:xfrm>
            <a:off x="3345286" y="3657600"/>
            <a:ext cx="4968027" cy="523220"/>
          </a:xfrm>
          <a:prstGeom prst="rect">
            <a:avLst/>
          </a:prstGeom>
          <a:solidFill>
            <a:schemeClr val="accent2">
              <a:lumMod val="20000"/>
              <a:lumOff val="80000"/>
            </a:schemeClr>
          </a:solidFill>
        </p:spPr>
        <p:txBody>
          <a:bodyPr wrap="square" lIns="25400" tIns="12700" rIns="25400" bIns="12700" rtlCol="0">
            <a:spAutoFit/>
          </a:bodyPr>
          <a:lstStyle/>
          <a:p>
            <a:r>
              <a:rPr lang="en-US" sz="1200" i="1" dirty="0"/>
              <a:t>Sind die wenigen vorhandenen Endothelzellen normal?</a:t>
            </a:r>
          </a:p>
          <a:p>
            <a:r>
              <a:rPr lang="en-US" sz="1200" dirty="0">
                <a:solidFill>
                  <a:schemeClr val="accent2">
                    <a:lumMod val="20000"/>
                    <a:lumOff val="80000"/>
                  </a:schemeClr>
                </a:solidFill>
              </a:rPr>
              <a:t>Nein, die meisten, wenn nicht sogar alle sind atrophisch</a:t>
            </a:r>
          </a:p>
        </p:txBody>
      </p:sp>
    </p:spTree>
    <p:extLst>
      <p:ext uri="{BB962C8B-B14F-4D97-AF65-F5344CB8AC3E}">
        <p14:creationId xmlns:p14="http://schemas.microsoft.com/office/powerpoint/2010/main" val="149364094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144</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dirty="0"/>
              <a:t>die Anzahl der Endothelzellen ist deutlich geringer als normal</a:t>
            </a:r>
          </a:p>
        </p:txBody>
      </p:sp>
      <p:sp>
        <p:nvSpPr>
          <p:cNvPr id="11" name="TextBox 10">
            <a:extLst>
              <a:ext uri="{FF2B5EF4-FFF2-40B4-BE49-F238E27FC236}">
                <a16:creationId xmlns:a16="http://schemas.microsoft.com/office/drawing/2014/main" id="{26303E41-46E4-4DE5-B7AB-FC8914E2AAEA}"/>
              </a:ext>
            </a:extLst>
          </p:cNvPr>
          <p:cNvSpPr txBox="1"/>
          <p:nvPr/>
        </p:nvSpPr>
        <p:spPr>
          <a:xfrm>
            <a:off x="3345286" y="3657600"/>
            <a:ext cx="4968027" cy="523220"/>
          </a:xfrm>
          <a:prstGeom prst="rect">
            <a:avLst/>
          </a:prstGeom>
          <a:solidFill>
            <a:schemeClr val="accent2">
              <a:lumMod val="20000"/>
              <a:lumOff val="80000"/>
            </a:schemeClr>
          </a:solidFill>
        </p:spPr>
        <p:txBody>
          <a:bodyPr wrap="square" lIns="25400" tIns="12700" rIns="25400" bIns="12700" rtlCol="0">
            <a:spAutoFit/>
          </a:bodyPr>
          <a:lstStyle/>
          <a:p>
            <a:r>
              <a:rPr lang="en-US" sz="1200" i="1" dirty="0"/>
              <a:t>Sind die wenigen vorhandenen Endothelzellen normal?</a:t>
            </a:r>
          </a:p>
          <a:p>
            <a:r>
              <a:rPr lang="en-US" sz="1200" dirty="0"/>
              <a:t>Nein, die meisten, wenn nicht sogar alle sind atrophisch</a:t>
            </a:r>
          </a:p>
        </p:txBody>
      </p:sp>
    </p:spTree>
    <p:extLst>
      <p:ext uri="{BB962C8B-B14F-4D97-AF65-F5344CB8AC3E}">
        <p14:creationId xmlns:p14="http://schemas.microsoft.com/office/powerpoint/2010/main" val="123919303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145</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getrübt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rgbClr val="0000FF"/>
                </a:solidFill>
              </a:rPr>
              <a:t>Wir sind nun bei dem Grund angelangt, warum die Hornhaut bei CHED verdickt ist: </a:t>
            </a:r>
            <a:r>
              <a:rPr lang="en-US" sz="1200" b="1" dirty="0">
                <a:solidFill>
                  <a:srgbClr val="0000FF"/>
                </a:solidFill>
              </a:rPr>
              <a:t>dem Mangel an funktionierenden Endothelzellen</a:t>
            </a:r>
            <a:endParaRPr lang="en-US" sz="1600" b="1" dirty="0">
              <a:solidFill>
                <a:srgbClr val="99FF99"/>
              </a:solidFill>
            </a:endParaRPr>
          </a:p>
          <a:p>
            <a:endParaRPr lang="en-US" sz="1400" i="1" dirty="0">
              <a:solidFill>
                <a:srgbClr val="99FF99"/>
              </a:solidFill>
            </a:endParaRPr>
          </a:p>
          <a:p>
            <a:r>
              <a:rPr lang="en-US" sz="1200" i="1" dirty="0">
                <a:solidFill>
                  <a:srgbClr val="99FF99"/>
                </a:solidFill>
              </a:rPr>
              <a:t>Wie führt ein Mangel an Endothelzellen zu einer verdickten Hornhaut?</a:t>
            </a:r>
          </a:p>
          <a:p>
            <a:r>
              <a:rPr lang="en-US" sz="1200" dirty="0">
                <a:solidFill>
                  <a:srgbClr val="99FF99"/>
                </a:solidFill>
              </a:rPr>
              <a:t>Erinnern Sie sich daran, dass eine der Hauptfunktionen des Endothels darin besteht, einen angemessenen Feuchtigkeitsgehalt der Hornhaut aufrechtzuerhalten. Das Endothel erreicht dies, indem es 1) als Barriere wirkt, die das Eindringen von Kammerwasser verhindert, und 2) die Hornhaut über Na+/K+/ATPase-Pumpen aktiv entwässert. Wenn die Anzahl der Endothelzellen zu gering ist, um diese Funktionen zu erfüllen, schwillt die Hornhaut an, was wiederum zu einer Verdickung führt.</a:t>
            </a:r>
          </a:p>
        </p:txBody>
      </p:sp>
      <p:sp>
        <p:nvSpPr>
          <p:cNvPr id="17" name="TextBox 16">
            <a:extLst>
              <a:ext uri="{FF2B5EF4-FFF2-40B4-BE49-F238E27FC236}">
                <a16:creationId xmlns:a16="http://schemas.microsoft.com/office/drawing/2014/main" id="{2A93018C-B7D0-45F2-A614-23B495AD3E2E}"/>
              </a:ext>
            </a:extLst>
          </p:cNvPr>
          <p:cNvSpPr txBox="1"/>
          <p:nvPr/>
        </p:nvSpPr>
        <p:spPr>
          <a:xfrm>
            <a:off x="3235737" y="6352401"/>
            <a:ext cx="2672526" cy="276999"/>
          </a:xfrm>
          <a:prstGeom prst="rect">
            <a:avLst/>
          </a:prstGeom>
          <a:noFill/>
        </p:spPr>
        <p:txBody>
          <a:bodyPr wrap="square" lIns="25400" tIns="12700" rIns="25400" bIns="12700" rtlCol="0">
            <a:spAutoFit/>
          </a:bodyPr>
          <a:lstStyle/>
          <a:p>
            <a:pPr algn="ctr"/>
            <a:r>
              <a:rPr lang="en-US" sz="1200" i="1" dirty="0"/>
              <a:t>(Keine Frage – fahren Sie fort, wenn Sie bereit sind)</a:t>
            </a:r>
          </a:p>
        </p:txBody>
      </p:sp>
    </p:spTree>
    <p:extLst>
      <p:ext uri="{BB962C8B-B14F-4D97-AF65-F5344CB8AC3E}">
        <p14:creationId xmlns:p14="http://schemas.microsoft.com/office/powerpoint/2010/main" val="224503277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146</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rgbClr val="0000FF"/>
                </a:solidFill>
              </a:rPr>
              <a:t>Wir sind nun bei dem Grund angelangt, warum die Hornhaut bei CHED verdickt ist: </a:t>
            </a:r>
            <a:r>
              <a:rPr lang="en-US" sz="1200" b="1" dirty="0">
                <a:solidFill>
                  <a:srgbClr val="0000FF"/>
                </a:solidFill>
              </a:rPr>
              <a:t>dem Mangel an funktionierenden Endothelzellen</a:t>
            </a:r>
          </a:p>
          <a:p>
            <a:endParaRPr lang="en-US" sz="1400" i="1" dirty="0"/>
          </a:p>
          <a:p>
            <a:r>
              <a:rPr lang="en-US" sz="1200" i="1" dirty="0"/>
              <a:t>Wie führt ein Mangel an Endothelzellen zu einer verdickten Hornhaut?</a:t>
            </a:r>
            <a:endParaRPr lang="en-US" sz="1400" i="1" dirty="0">
              <a:solidFill>
                <a:srgbClr val="99FF99"/>
              </a:solidFill>
            </a:endParaRPr>
          </a:p>
          <a:p>
            <a:r>
              <a:rPr lang="en-US" sz="1200" dirty="0">
                <a:solidFill>
                  <a:srgbClr val="99FF99"/>
                </a:solidFill>
              </a:rPr>
              <a:t>Erinnern Sie sich daran, dass eine der Hauptfunktionen des Endothels darin besteht, einen angemessenen Feuchtigkeitsgehalt der Hornhaut aufrechtzuerhalten. Das Endothel erreicht dies, indem es 1) als Barriere fungiert, die das Eindringen von Kammerwasser verhindert, und 2) die Hornhaut über Na+/K+/ATPase-Pumpen aktiv entwässert. Wenn die Anzahl der Endothelzellen zu gering ist, um diese Funktionen zu erfüllen, schwillt die Hornhaut an, was wiederum zu einer Verdickung führt.</a:t>
            </a:r>
          </a:p>
        </p:txBody>
      </p:sp>
    </p:spTree>
    <p:extLst>
      <p:ext uri="{BB962C8B-B14F-4D97-AF65-F5344CB8AC3E}">
        <p14:creationId xmlns:p14="http://schemas.microsoft.com/office/powerpoint/2010/main" val="194916615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147</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rgbClr val="0000FF"/>
                </a:solidFill>
              </a:rPr>
              <a:t>Wir sind nun bei dem Grund angelangt, warum die Hornhaut bei CHED verdickt ist: </a:t>
            </a:r>
            <a:r>
              <a:rPr lang="en-US" sz="1200" b="1" dirty="0">
                <a:solidFill>
                  <a:srgbClr val="0000FF"/>
                </a:solidFill>
              </a:rPr>
              <a:t>dem Mangel an funktionierenden Endothelzellen</a:t>
            </a:r>
          </a:p>
          <a:p>
            <a:endParaRPr lang="en-US" sz="1400" i="1" dirty="0"/>
          </a:p>
          <a:p>
            <a:r>
              <a:rPr lang="en-US" sz="1200" i="1" dirty="0"/>
              <a:t>Wie führt ein Mangel an Endothelzellen zu einer verdickten Hornhaut?</a:t>
            </a:r>
          </a:p>
          <a:p>
            <a:r>
              <a:rPr lang="en-US" sz="1200" dirty="0"/>
              <a:t>Erinnern Sie sich daran, dass eine der Hauptfunktionen des Endothels darin besteht, einen angemessenen Feuchtigkeitsgehalt der Hornhaut aufrechtzuerhalten</a:t>
            </a:r>
            <a:r>
              <a:rPr lang="en-US" sz="1200" dirty="0">
                <a:solidFill>
                  <a:srgbClr val="99FF99"/>
                </a:solidFill>
              </a:rPr>
              <a:t>. Das Endothel erreicht dies, indem es 1) als Barriere fungiert, die das Eindringen von Kammerwasser verhindert, und 2) die Hornhaut über Na+/K+/ATPase-Pumpen aktiv entwässert. Wenn die Anzahl der Endothelzellen zu gering ist, um diese Funktionen zu erfüllen, schwillt die Hornhaut an, was wiederum zu einer Verdickung führt.</a:t>
            </a:r>
          </a:p>
        </p:txBody>
      </p:sp>
      <p:sp>
        <p:nvSpPr>
          <p:cNvPr id="16" name="Rectangle 15">
            <a:extLst>
              <a:ext uri="{FF2B5EF4-FFF2-40B4-BE49-F238E27FC236}">
                <a16:creationId xmlns:a16="http://schemas.microsoft.com/office/drawing/2014/main" id="{6884879E-F04E-4C55-BAAE-532B0A7198FE}"/>
              </a:ext>
            </a:extLst>
          </p:cNvPr>
          <p:cNvSpPr/>
          <p:nvPr/>
        </p:nvSpPr>
        <p:spPr>
          <a:xfrm>
            <a:off x="3509154" y="2042664"/>
            <a:ext cx="1367646" cy="212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410900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148</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rgbClr val="0000FF"/>
                </a:solidFill>
              </a:rPr>
              <a:t>Wir sind nun bei dem Grund angelangt, warum die Hornhaut bei CHED verdickt ist: </a:t>
            </a:r>
            <a:r>
              <a:rPr lang="en-US" sz="1200" b="1" dirty="0">
                <a:solidFill>
                  <a:srgbClr val="0000FF"/>
                </a:solidFill>
              </a:rPr>
              <a:t>dem Mangel an funktionierenden Endothelzellen</a:t>
            </a:r>
          </a:p>
          <a:p>
            <a:endParaRPr lang="en-US" sz="1400" i="1" dirty="0"/>
          </a:p>
          <a:p>
            <a:r>
              <a:rPr lang="en-US" sz="1200" i="1" dirty="0"/>
              <a:t>Wie führt ein Mangel an Endothelzellen zu einer verdickten Hornhaut?</a:t>
            </a:r>
          </a:p>
          <a:p>
            <a:r>
              <a:rPr lang="en-US" sz="1200" dirty="0"/>
              <a:t>Erinnern Sie sich daran, dass eine der Hauptfunktionen des Endothels darin besteht, einen angemessenen Feuchtigkeitsgehalt der Hornhaut aufrechtzuerhalten</a:t>
            </a:r>
            <a:r>
              <a:rPr lang="en-US" sz="1200" dirty="0">
                <a:solidFill>
                  <a:srgbClr val="99FF99"/>
                </a:solidFill>
              </a:rPr>
              <a:t>. Das Endothel erreicht dies, indem es 1) als Barriere fungiert, die das Eindringen von Kammerwasser verhindert, und 2) die Hornhaut über Na+/K+/ATPase-Pumpen aktiv entwässert. Wenn die Anzahl der Endothelzellen zu gering ist, um diese Funktionen zu erfüllen, schwillt die Hornhaut an, was wiederum zu einer Verdickung führt.</a:t>
            </a:r>
          </a:p>
        </p:txBody>
      </p:sp>
    </p:spTree>
    <p:extLst>
      <p:ext uri="{BB962C8B-B14F-4D97-AF65-F5344CB8AC3E}">
        <p14:creationId xmlns:p14="http://schemas.microsoft.com/office/powerpoint/2010/main" val="234656888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149</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rgbClr val="0000FF"/>
                </a:solidFill>
              </a:rPr>
              <a:t>Wir sind nun bei dem Grund angelangt, warum die Hornhaut bei CHED verdickt ist: </a:t>
            </a:r>
            <a:r>
              <a:rPr lang="en-US" sz="1200" b="1" dirty="0">
                <a:solidFill>
                  <a:srgbClr val="0000FF"/>
                </a:solidFill>
              </a:rPr>
              <a:t>dem Mangel an funktionierenden Endothelzellen</a:t>
            </a:r>
          </a:p>
          <a:p>
            <a:endParaRPr lang="en-US" sz="1400" i="1" dirty="0"/>
          </a:p>
          <a:p>
            <a:r>
              <a:rPr lang="en-US" sz="1200" i="1" dirty="0"/>
              <a:t>Wie führt ein Mangel an Endothelzellen zu einer verdickten Hornhaut?</a:t>
            </a:r>
          </a:p>
          <a:p>
            <a:r>
              <a:rPr lang="en-US" sz="1200" dirty="0"/>
              <a:t>Erinnern Sie sich daran, dass eine der Hauptfunktionen des Endothels darin besteht, einen angemessenen Feuchtigkeitsgehalt der Hornhaut aufrechtzuerhalten. </a:t>
            </a:r>
            <a:r>
              <a:rPr lang="en-US" sz="1200" dirty="0">
                <a:solidFill>
                  <a:srgbClr val="0000FF"/>
                </a:solidFill>
              </a:rPr>
              <a:t>Das Endothel erreicht dies, indem es 1) als Barriere fungiert, die das Eindringen von Kammerwasser verhindert, und 2) die Hornhaut über Na+/K+/ATPase-Pumpen aktiv entwässert. </a:t>
            </a:r>
            <a:r>
              <a:rPr lang="en-US" sz="1200" dirty="0">
                <a:solidFill>
                  <a:srgbClr val="99FF99"/>
                </a:solidFill>
              </a:rPr>
              <a:t>Wenn die Anzahl der Endothelzellen zu gering ist, um diese Funktionen zu erfüllen, schwillt die Hornhaut an, was wiederum zu einer Verdickung führt.</a:t>
            </a:r>
          </a:p>
        </p:txBody>
      </p:sp>
      <p:sp>
        <p:nvSpPr>
          <p:cNvPr id="15" name="Rectangle 14">
            <a:extLst>
              <a:ext uri="{FF2B5EF4-FFF2-40B4-BE49-F238E27FC236}">
                <a16:creationId xmlns:a16="http://schemas.microsoft.com/office/drawing/2014/main" id="{9FBF12F5-1DAF-47D2-B7FC-601DD0565F30}"/>
              </a:ext>
            </a:extLst>
          </p:cNvPr>
          <p:cNvSpPr/>
          <p:nvPr/>
        </p:nvSpPr>
        <p:spPr>
          <a:xfrm>
            <a:off x="4953000" y="2365060"/>
            <a:ext cx="1676400" cy="2088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8552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CBE69-3FA9-4323-9841-FC5A2830F740}"/>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15</a:t>
            </a:fld>
            <a:endParaRPr lang="en-US" altLang="en-US"/>
          </a:p>
        </p:txBody>
      </p:sp>
      <p:sp>
        <p:nvSpPr>
          <p:cNvPr id="5" name="TextBox 4">
            <a:extLst>
              <a:ext uri="{FF2B5EF4-FFF2-40B4-BE49-F238E27FC236}">
                <a16:creationId xmlns:a16="http://schemas.microsoft.com/office/drawing/2014/main" id="{2E1D3AF8-F853-47A1-986F-B53A125BD42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pic>
        <p:nvPicPr>
          <p:cNvPr id="1026" name="Picture 2" descr="Bilateral sclerocornea - American Academy of Ophthalmology">
            <a:extLst>
              <a:ext uri="{FF2B5EF4-FFF2-40B4-BE49-F238E27FC236}">
                <a16:creationId xmlns:a16="http://schemas.microsoft.com/office/drawing/2014/main" id="{349B4777-7446-4214-A3B3-DD3F939B8A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905608"/>
            <a:ext cx="6553200" cy="304678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FF7E85C-34F5-4BB9-BD4F-4A28E84DAC8E}"/>
              </a:ext>
            </a:extLst>
          </p:cNvPr>
          <p:cNvSpPr txBox="1"/>
          <p:nvPr/>
        </p:nvSpPr>
        <p:spPr>
          <a:xfrm>
            <a:off x="3799994" y="6107668"/>
            <a:ext cx="1544012" cy="210314"/>
          </a:xfrm>
          <a:prstGeom prst="rect">
            <a:avLst/>
          </a:prstGeom>
          <a:noFill/>
        </p:spPr>
        <p:txBody>
          <a:bodyPr wrap="square" lIns="25400" tIns="12700" rIns="25400" bIns="12700" rtlCol="0">
            <a:spAutoFit/>
          </a:bodyPr>
          <a:lstStyle/>
          <a:p>
            <a:pPr algn="ctr"/>
            <a:r>
              <a:rPr lang="en-US" sz="1200" dirty="0" err="1"/>
              <a:t>Sklerokornea</a:t>
            </a:r>
            <a:endParaRPr lang="en-US" dirty="0"/>
          </a:p>
        </p:txBody>
      </p:sp>
    </p:spTree>
    <p:extLst>
      <p:ext uri="{BB962C8B-B14F-4D97-AF65-F5344CB8AC3E}">
        <p14:creationId xmlns:p14="http://schemas.microsoft.com/office/powerpoint/2010/main" val="330845054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150</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rgbClr val="0000FF"/>
                </a:solidFill>
              </a:rPr>
              <a:t>Wir sind nun bei dem Grund angelangt, warum die Hornhaut bei CHED verdickt ist: </a:t>
            </a:r>
            <a:r>
              <a:rPr lang="en-US" sz="1200" b="1" dirty="0">
                <a:solidFill>
                  <a:srgbClr val="0000FF"/>
                </a:solidFill>
              </a:rPr>
              <a:t>dem Mangel an funktionierenden Endothelzellen</a:t>
            </a:r>
          </a:p>
          <a:p>
            <a:endParaRPr lang="en-US" sz="1400" i="1" dirty="0"/>
          </a:p>
          <a:p>
            <a:r>
              <a:rPr lang="en-US" sz="1200" i="1" dirty="0"/>
              <a:t>Wie führt ein Mangel an Endothelzellen zu einer verdickten Hornhaut?</a:t>
            </a:r>
          </a:p>
          <a:p>
            <a:r>
              <a:rPr lang="en-US" sz="1200" dirty="0"/>
              <a:t>Erinnern Sie sich daran, dass eine der Hauptfunktionen des Endothels darin besteht, einen angemessenen Feuchtigkeitsgehalt der Hornhaut aufrechtzuerhalten. </a:t>
            </a:r>
            <a:r>
              <a:rPr lang="en-US" sz="1200" dirty="0">
                <a:solidFill>
                  <a:srgbClr val="0000FF"/>
                </a:solidFill>
              </a:rPr>
              <a:t>Das Endothel erreicht dies, indem es 1) als Barriere fungiert, die das Eindringen von Kammerwasser verhindert, und 2) die Hornhaut über Na+/K+/ATPase-Pumpen aktiv entwässert. </a:t>
            </a:r>
            <a:r>
              <a:rPr lang="en-US" sz="1200" dirty="0">
                <a:solidFill>
                  <a:srgbClr val="99FF99"/>
                </a:solidFill>
              </a:rPr>
              <a:t>Wenn die Anzahl der Endothelzellen zu gering ist, um diese Funktionen zu erfüllen, schwillt die Hornhaut an, was wiederum zu einer Verdickung führt.</a:t>
            </a:r>
          </a:p>
        </p:txBody>
      </p:sp>
    </p:spTree>
    <p:extLst>
      <p:ext uri="{BB962C8B-B14F-4D97-AF65-F5344CB8AC3E}">
        <p14:creationId xmlns:p14="http://schemas.microsoft.com/office/powerpoint/2010/main" val="19895639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151</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rgbClr val="0000FF"/>
                </a:solidFill>
              </a:rPr>
              <a:t>Wir sind nun bei dem Grund angelangt, warum die Hornhaut bei CHED verdickt ist: </a:t>
            </a:r>
            <a:r>
              <a:rPr lang="en-US" sz="1200" b="1" dirty="0">
                <a:solidFill>
                  <a:srgbClr val="0000FF"/>
                </a:solidFill>
              </a:rPr>
              <a:t>dem Mangel an funktionierenden Endothelzellen</a:t>
            </a:r>
          </a:p>
          <a:p>
            <a:endParaRPr lang="en-US" sz="1400" i="1" dirty="0"/>
          </a:p>
          <a:p>
            <a:r>
              <a:rPr lang="en-US" sz="1200" i="1" dirty="0"/>
              <a:t>Wie führt ein Mangel an Endothelzellen zu einer verdickten Hornhaut?</a:t>
            </a:r>
          </a:p>
          <a:p>
            <a:r>
              <a:rPr lang="en-US" sz="1200" dirty="0"/>
              <a:t>Erinnern Sie sich daran, dass eine der Hauptfunktionen des Endothels darin besteht, einen angemessenen Feuchtigkeitsgehalt der Hornhaut aufrechtzuerhalten. </a:t>
            </a:r>
            <a:r>
              <a:rPr lang="en-US" sz="1200" dirty="0">
                <a:solidFill>
                  <a:srgbClr val="0000FF"/>
                </a:solidFill>
              </a:rPr>
              <a:t>Das Endothel erreicht dies, indem es 1) als Barriere fungiert, die das Eindringen von Kammerwasser verhindert, und 2) die Hornhaut über Na+/K+/ATPase-Pumpen aktiv entwässert. </a:t>
            </a:r>
            <a:r>
              <a:rPr lang="en-US" sz="1200" dirty="0"/>
              <a:t>Wenn die Anzahl der Endothelzellen zu gering ist, um diese Funktionen zu erfüllen, schwillt die Hornhaut an, was wiederum zu einer Verdickung führt.</a:t>
            </a:r>
          </a:p>
        </p:txBody>
      </p:sp>
    </p:spTree>
    <p:extLst>
      <p:ext uri="{BB962C8B-B14F-4D97-AF65-F5344CB8AC3E}">
        <p14:creationId xmlns:p14="http://schemas.microsoft.com/office/powerpoint/2010/main" val="148765522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152</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chemeClr val="bg1">
                    <a:lumMod val="75000"/>
                  </a:schemeClr>
                </a:solidFill>
              </a:rPr>
              <a:t>Wir sind nun bei dem Grund angelangt, warum die Hornhaut bei CHED verdickt ist: </a:t>
            </a:r>
            <a:r>
              <a:rPr lang="en-US" sz="1200" b="1" dirty="0">
                <a:solidFill>
                  <a:schemeClr val="bg1">
                    <a:lumMod val="75000"/>
                  </a:schemeClr>
                </a:solidFill>
              </a:rPr>
              <a:t>dem Mangel an funktionierenden Endothelzellen</a:t>
            </a:r>
          </a:p>
          <a:p>
            <a:endParaRPr lang="en-US" sz="1400" i="1" dirty="0">
              <a:solidFill>
                <a:schemeClr val="bg1">
                  <a:lumMod val="75000"/>
                </a:schemeClr>
              </a:solidFill>
            </a:endParaRPr>
          </a:p>
          <a:p>
            <a:r>
              <a:rPr lang="en-US" sz="1200" i="1" dirty="0">
                <a:solidFill>
                  <a:schemeClr val="bg1">
                    <a:lumMod val="75000"/>
                  </a:schemeClr>
                </a:solidFill>
              </a:rPr>
              <a:t>Wie führt ein Mangel an Endothelzellen zu einer verdickten Hornhaut?</a:t>
            </a:r>
          </a:p>
          <a:p>
            <a:r>
              <a:rPr lang="en-US" sz="1200" dirty="0">
                <a:solidFill>
                  <a:schemeClr val="bg1">
                    <a:lumMod val="75000"/>
                  </a:schemeClr>
                </a:solidFill>
              </a:rPr>
              <a:t>Erinnern Sie sich daran, dass eine der Hauptfunktionen des Endothels darin besteht, einen angemessenen Feuchtigkeitsgehalt der Hornhaut aufrechtzuerhalten. Das Endothel erreicht dies, indem es 1) als Barriere wirkt, die das Eindringen von Kammerwasser verhindert, und 2) die Hornhaut über Na+/K+/ATPase-Pumpen aktiv entwässert. </a:t>
            </a:r>
            <a:r>
              <a:rPr lang="en-US" sz="1200" u="sng" dirty="0"/>
              <a:t>Wenn die Anzahl der Endothelzellen zu gering ist, um diese Funktionen zu erfüllen, schwillt die Hornhaut an, was wiederum zu einer Verdickung führt.</a:t>
            </a:r>
          </a:p>
        </p:txBody>
      </p:sp>
      <p:sp>
        <p:nvSpPr>
          <p:cNvPr id="11" name="TextBox 10">
            <a:extLst>
              <a:ext uri="{FF2B5EF4-FFF2-40B4-BE49-F238E27FC236}">
                <a16:creationId xmlns:a16="http://schemas.microsoft.com/office/drawing/2014/main" id="{F5C790A0-3A0F-467F-AC43-097290567EDB}"/>
              </a:ext>
            </a:extLst>
          </p:cNvPr>
          <p:cNvSpPr txBox="1"/>
          <p:nvPr/>
        </p:nvSpPr>
        <p:spPr>
          <a:xfrm>
            <a:off x="2594177" y="1812479"/>
            <a:ext cx="5059895" cy="738664"/>
          </a:xfrm>
          <a:prstGeom prst="rect">
            <a:avLst/>
          </a:prstGeom>
          <a:solidFill>
            <a:srgbClr val="79DCFF"/>
          </a:solidFill>
          <a:ln>
            <a:solidFill>
              <a:schemeClr val="tx1"/>
            </a:solidFill>
          </a:ln>
        </p:spPr>
        <p:txBody>
          <a:bodyPr wrap="square" lIns="25400" tIns="12700" rIns="25400" bIns="12700" rtlCol="0">
            <a:spAutoFit/>
          </a:bodyPr>
          <a:lstStyle/>
          <a:p>
            <a:r>
              <a:rPr lang="en-US" sz="1200" i="1" dirty="0">
                <a:solidFill>
                  <a:srgbClr val="0000FF"/>
                </a:solidFill>
              </a:rPr>
              <a:t>Ist CHED behandelbar?</a:t>
            </a:r>
            <a:endParaRPr lang="en-US" sz="1400" i="1" dirty="0">
              <a:solidFill>
                <a:srgbClr val="79DCFF"/>
              </a:solidFill>
            </a:endParaRPr>
          </a:p>
          <a:p>
            <a:r>
              <a:rPr lang="en-US" sz="1200" dirty="0">
                <a:solidFill>
                  <a:srgbClr val="79DCFF"/>
                </a:solidFill>
              </a:rPr>
              <a:t>Schwere Fälle erfordern eine Transplantation – entweder eine Volltransplantation (PK) oder eine Endotheltransplantation (</a:t>
            </a:r>
            <a:r>
              <a:rPr lang="en-US" sz="1200" dirty="0" err="1">
                <a:solidFill>
                  <a:srgbClr val="79DCFF"/>
                </a:solidFill>
              </a:rPr>
              <a:t>z. B</a:t>
            </a:r>
            <a:r>
              <a:rPr lang="en-US" sz="1200" dirty="0">
                <a:solidFill>
                  <a:srgbClr val="79DCFF"/>
                </a:solidFill>
              </a:rPr>
              <a:t>. DSAEK).</a:t>
            </a:r>
          </a:p>
        </p:txBody>
      </p:sp>
    </p:spTree>
    <p:extLst>
      <p:ext uri="{BB962C8B-B14F-4D97-AF65-F5344CB8AC3E}">
        <p14:creationId xmlns:p14="http://schemas.microsoft.com/office/powerpoint/2010/main" val="194260206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dirty="0">
                <a:solidFill>
                  <a:srgbClr val="0000FF"/>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153</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 name="TextBox 1">
            <a:extLst>
              <a:ext uri="{FF2B5EF4-FFF2-40B4-BE49-F238E27FC236}">
                <a16:creationId xmlns:a16="http://schemas.microsoft.com/office/drawing/2014/main" id="{C8AA2E41-E854-4D4F-A322-6EF7D067D623}"/>
              </a:ext>
            </a:extLst>
          </p:cNvPr>
          <p:cNvSpPr txBox="1">
            <a:spLocks noChangeArrowheads="1"/>
          </p:cNvSpPr>
          <p:nvPr/>
        </p:nvSpPr>
        <p:spPr bwMode="auto">
          <a:xfrm>
            <a:off x="761999" y="1219200"/>
            <a:ext cx="7732644" cy="3103414"/>
          </a:xfrm>
          <a:prstGeom prst="rect">
            <a:avLst/>
          </a:prstGeom>
          <a:solidFill>
            <a:schemeClr val="accent5">
              <a:lumMod val="75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50000"/>
                  </a:schemeClr>
                </a:solidFill>
              </a:rPr>
              <a:t>Das Buch „The </a:t>
            </a:r>
            <a:r>
              <a:rPr lang="en-US" altLang="en-US" sz="1200" dirty="0">
                <a:solidFill>
                  <a:schemeClr val="bg1">
                    <a:lumMod val="50000"/>
                  </a:schemeClr>
                </a:solidFill>
              </a:rPr>
              <a:t>Cornea“ </a:t>
            </a:r>
            <a:r>
              <a:rPr lang="en-US" altLang="en-US" sz="1200" i="1" dirty="0">
                <a:solidFill>
                  <a:schemeClr val="bg1">
                    <a:lumMod val="50000"/>
                  </a:schemeClr>
                </a:solidFill>
              </a:rPr>
              <a:t>behandelt drei Endotheldystrophien. Wie lauten die beiden anderen?</a:t>
            </a:r>
          </a:p>
          <a:p>
            <a:pPr eaLnBrk="1" hangingPunct="1">
              <a:spcBef>
                <a:spcPct val="0"/>
              </a:spcBef>
              <a:buClrTx/>
              <a:buSzTx/>
              <a:buFontTx/>
              <a:buNone/>
              <a:defRPr/>
            </a:pPr>
            <a:r>
              <a:rPr lang="en-US" altLang="en-US" sz="1200" dirty="0">
                <a:solidFill>
                  <a:schemeClr val="bg1">
                    <a:lumMod val="50000"/>
                  </a:schemeClr>
                </a:solidFill>
              </a:rPr>
              <a:t>--CHED</a:t>
            </a:r>
          </a:p>
          <a:p>
            <a:pPr eaLnBrk="1" hangingPunct="1">
              <a:spcBef>
                <a:spcPct val="0"/>
              </a:spcBef>
              <a:buClrTx/>
              <a:buSzTx/>
              <a:buFontTx/>
              <a:buNone/>
              <a:defRPr/>
            </a:pPr>
            <a:r>
              <a:rPr lang="en-US" altLang="en-US" sz="1200" dirty="0">
                <a:solidFill>
                  <a:schemeClr val="bg1">
                    <a:lumMod val="50000"/>
                  </a:schemeClr>
                </a:solidFill>
              </a:rPr>
              <a:t>--Fuchs-Endotheldystrophie</a:t>
            </a:r>
          </a:p>
          <a:p>
            <a:pPr eaLnBrk="1" hangingPunct="1">
              <a:spcBef>
                <a:spcPct val="0"/>
              </a:spcBef>
              <a:buClrTx/>
              <a:buSzTx/>
              <a:buFontTx/>
              <a:buNone/>
              <a:defRPr/>
            </a:pPr>
            <a:r>
              <a:rPr lang="en-US" altLang="en-US" sz="1200" dirty="0">
                <a:solidFill>
                  <a:schemeClr val="bg1">
                    <a:lumMod val="50000"/>
                  </a:schemeClr>
                </a:solidFill>
              </a:rPr>
              <a:t>--</a:t>
            </a:r>
            <a:r>
              <a:rPr lang="en-US" altLang="en-US" sz="1200" dirty="0" err="1">
                <a:solidFill>
                  <a:schemeClr val="bg1">
                    <a:lumMod val="50000"/>
                  </a:schemeClr>
                </a:solidFill>
              </a:rPr>
              <a:t>Posteriore</a:t>
            </a:r>
            <a:r>
              <a:rPr lang="en-US" altLang="en-US" sz="1200" dirty="0">
                <a:solidFill>
                  <a:schemeClr val="bg1">
                    <a:lumMod val="50000"/>
                  </a:schemeClr>
                </a:solidFill>
              </a:rPr>
              <a:t> </a:t>
            </a:r>
            <a:r>
              <a:rPr lang="en-US" altLang="en-US" sz="1200" dirty="0" err="1">
                <a:solidFill>
                  <a:schemeClr val="bg1">
                    <a:lumMod val="50000"/>
                  </a:schemeClr>
                </a:solidFill>
              </a:rPr>
              <a:t>polymorphe</a:t>
            </a:r>
            <a:r>
              <a:rPr lang="en-US" altLang="en-US" sz="1200" dirty="0">
                <a:solidFill>
                  <a:schemeClr val="bg1">
                    <a:lumMod val="50000"/>
                  </a:schemeClr>
                </a:solidFill>
              </a:rPr>
              <a:t> </a:t>
            </a:r>
            <a:r>
              <a:rPr lang="en-US" altLang="en-US" sz="1200" dirty="0" err="1">
                <a:solidFill>
                  <a:schemeClr val="bg1">
                    <a:lumMod val="50000"/>
                  </a:schemeClr>
                </a:solidFill>
              </a:rPr>
              <a:t>Hornhautdystrophie</a:t>
            </a:r>
            <a:endParaRPr lang="en-US" altLang="en-US" sz="1200" dirty="0">
              <a:solidFill>
                <a:schemeClr val="bg1">
                  <a:lumMod val="50000"/>
                </a:schemeClr>
              </a:solidFill>
            </a:endParaRPr>
          </a:p>
          <a:p>
            <a:pPr eaLnBrk="1" hangingPunct="1">
              <a:spcBef>
                <a:spcPct val="0"/>
              </a:spcBef>
              <a:buClrTx/>
              <a:buSzTx/>
              <a:buFontTx/>
              <a:buNone/>
              <a:defRPr/>
            </a:pPr>
            <a:endParaRPr lang="en-US" altLang="en-US" sz="1400"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bei CHED unter der Spaltlampe zu sehen?</a:t>
            </a:r>
          </a:p>
          <a:p>
            <a:pPr eaLnBrk="1" hangingPunct="1">
              <a:spcBef>
                <a:spcPct val="0"/>
              </a:spcBef>
              <a:buClrTx/>
              <a:buSzTx/>
              <a:buFontTx/>
              <a:buNone/>
              <a:defRPr/>
            </a:pPr>
            <a:r>
              <a:rPr lang="en-US" altLang="en-US" sz="1200" dirty="0">
                <a:solidFill>
                  <a:schemeClr val="bg1">
                    <a:lumMod val="50000"/>
                  </a:schemeClr>
                </a:solidFill>
              </a:rPr>
              <a:t>Die </a:t>
            </a:r>
            <a:r>
              <a:rPr lang="en-US" altLang="en-US" sz="1200" dirty="0" err="1">
                <a:solidFill>
                  <a:schemeClr val="bg1">
                    <a:lumMod val="50000"/>
                  </a:schemeClr>
                </a:solidFill>
              </a:rPr>
              <a:t>Hornhäute</a:t>
            </a:r>
            <a:r>
              <a:rPr lang="en-US" altLang="en-US" sz="1200" dirty="0">
                <a:solidFill>
                  <a:schemeClr val="bg1">
                    <a:lumMod val="50000"/>
                  </a:schemeClr>
                </a:solidFill>
              </a:rPr>
              <a:t> </a:t>
            </a:r>
            <a:r>
              <a:rPr lang="en-US" altLang="en-US" sz="1200" dirty="0" err="1">
                <a:solidFill>
                  <a:schemeClr val="bg1">
                    <a:lumMod val="50000"/>
                  </a:schemeClr>
                </a:solidFill>
              </a:rPr>
              <a:t>sind</a:t>
            </a:r>
            <a:r>
              <a:rPr lang="en-US" altLang="en-US" sz="1200" dirty="0">
                <a:solidFill>
                  <a:schemeClr val="bg1">
                    <a:lumMod val="50000"/>
                  </a:schemeClr>
                </a:solidFill>
              </a:rPr>
              <a:t> diffus trüb (beschrieben als </a:t>
            </a:r>
            <a:r>
              <a:rPr lang="en-US" altLang="en-US" sz="1200" b="1" dirty="0">
                <a:solidFill>
                  <a:schemeClr val="bg1">
                    <a:lumMod val="50000"/>
                  </a:schemeClr>
                </a:solidFill>
              </a:rPr>
              <a:t>„Milchglas</a:t>
            </a:r>
            <a:r>
              <a:rPr lang="en-US" altLang="en-US" sz="1200" dirty="0">
                <a:solidFill>
                  <a:schemeClr val="bg1">
                    <a:lumMod val="50000"/>
                  </a:schemeClr>
                </a:solidFill>
              </a:rPr>
              <a:t>“ oder „milchig“) und verdickt</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das Sehvermögen beeinträchtigt?</a:t>
            </a:r>
          </a:p>
          <a:p>
            <a:pPr eaLnBrk="1" hangingPunct="1">
              <a:spcBef>
                <a:spcPct val="0"/>
              </a:spcBef>
              <a:buClrTx/>
              <a:buSzTx/>
              <a:buFontTx/>
              <a:buNone/>
              <a:defRPr/>
            </a:pPr>
            <a:r>
              <a:rPr lang="en-US" altLang="en-US" sz="1200" dirty="0">
                <a:solidFill>
                  <a:schemeClr val="bg1">
                    <a:lumMod val="50000"/>
                  </a:schemeClr>
                </a:solidFill>
              </a:rPr>
              <a:t>Ja, und zwar so stark, dass ein sensorischer Nystagmus auftreten kann</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Ist dies schmerzhaft?</a:t>
            </a:r>
          </a:p>
          <a:p>
            <a:pPr eaLnBrk="1" hangingPunct="1">
              <a:spcBef>
                <a:spcPct val="0"/>
              </a:spcBef>
              <a:buClrTx/>
              <a:buSzTx/>
              <a:buFontTx/>
              <a:buNone/>
              <a:defRPr/>
            </a:pPr>
            <a:r>
              <a:rPr lang="en-US" altLang="en-US" sz="1200" dirty="0">
                <a:solidFill>
                  <a:schemeClr val="bg1">
                    <a:lumMod val="50000"/>
                  </a:schemeClr>
                </a:solidFill>
              </a:rPr>
              <a:t>Nein </a:t>
            </a:r>
          </a:p>
          <a:p>
            <a:pPr eaLnBrk="1" hangingPunct="1">
              <a:spcBef>
                <a:spcPct val="0"/>
              </a:spcBef>
              <a:buClrTx/>
              <a:buSzTx/>
              <a:buFontTx/>
              <a:buNone/>
              <a:defRPr/>
            </a:pPr>
            <a:endParaRPr lang="en-US" altLang="en-US" sz="1400" i="1" dirty="0">
              <a:solidFill>
                <a:schemeClr val="bg1">
                  <a:lumMod val="50000"/>
                </a:schemeClr>
              </a:solidFill>
            </a:endParaRPr>
          </a:p>
          <a:p>
            <a:pPr eaLnBrk="1" hangingPunct="1">
              <a:spcBef>
                <a:spcPct val="0"/>
              </a:spcBef>
              <a:buClrTx/>
              <a:buSzTx/>
              <a:buFontTx/>
              <a:buNone/>
              <a:defRPr/>
            </a:pPr>
            <a:r>
              <a:rPr lang="en-US" altLang="en-US" sz="1200" i="1" dirty="0">
                <a:solidFill>
                  <a:schemeClr val="bg1">
                    <a:lumMod val="50000"/>
                  </a:schemeClr>
                </a:solidFill>
              </a:rPr>
              <a:t>Was ist das histologische Kennzeichen von CHED unter dem Lichtmikroskop?</a:t>
            </a:r>
          </a:p>
          <a:p>
            <a:pPr eaLnBrk="1" hangingPunct="1">
              <a:spcBef>
                <a:spcPct val="0"/>
              </a:spcBef>
              <a:buClrTx/>
              <a:buSzTx/>
              <a:buFontTx/>
              <a:buNone/>
              <a:defRPr/>
            </a:pPr>
            <a:r>
              <a:rPr lang="en-US" altLang="en-US" sz="1200" dirty="0">
                <a:solidFill>
                  <a:schemeClr val="bg1">
                    <a:lumMod val="50000"/>
                  </a:schemeClr>
                </a:solidFill>
              </a:rPr>
              <a:t>Die Descemet-Membran ist verdickt, und </a:t>
            </a:r>
            <a:r>
              <a:rPr lang="en-US" altLang="en-US" sz="1200" u="sng" dirty="0"/>
              <a:t>die Anzahl der Endothelzellen ist deutlich geringer als normal</a:t>
            </a:r>
          </a:p>
        </p:txBody>
      </p:sp>
      <p:sp>
        <p:nvSpPr>
          <p:cNvPr id="12" name="TextBox 8">
            <a:extLst>
              <a:ext uri="{FF2B5EF4-FFF2-40B4-BE49-F238E27FC236}">
                <a16:creationId xmlns:a16="http://schemas.microsoft.com/office/drawing/2014/main" id="{E7EEA087-B26E-4F54-A414-DEAF8EFBAB24}"/>
              </a:ext>
            </a:extLst>
          </p:cNvPr>
          <p:cNvSpPr txBox="1">
            <a:spLocks noChangeArrowheads="1"/>
          </p:cNvSpPr>
          <p:nvPr/>
        </p:nvSpPr>
        <p:spPr bwMode="auto">
          <a:xfrm>
            <a:off x="3890154" y="2286000"/>
            <a:ext cx="3281668" cy="116955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chemeClr val="bg1">
                    <a:lumMod val="75000"/>
                  </a:schemeClr>
                </a:solidFill>
              </a:rPr>
              <a:t>Wie stark verdickt?</a:t>
            </a:r>
          </a:p>
          <a:p>
            <a:pPr eaLnBrk="1" hangingPunct="1"/>
            <a:r>
              <a:rPr lang="en-US" altLang="en-US" sz="1200" dirty="0">
                <a:solidFill>
                  <a:schemeClr val="bg1">
                    <a:lumMod val="75000"/>
                  </a:schemeClr>
                </a:solidFill>
              </a:rPr>
              <a:t>Etwa 2- bis 3-mal so stark wie normal</a:t>
            </a:r>
          </a:p>
          <a:p>
            <a:pPr eaLnBrk="1" hangingPunct="1"/>
            <a:endParaRPr lang="en-US" altLang="en-US" sz="1400" dirty="0">
              <a:solidFill>
                <a:schemeClr val="bg1">
                  <a:lumMod val="75000"/>
                </a:schemeClr>
              </a:solidFill>
            </a:endParaRPr>
          </a:p>
          <a:p>
            <a:pPr eaLnBrk="1" hangingPunct="1"/>
            <a:r>
              <a:rPr lang="en-US" altLang="en-US" sz="1200" i="1" dirty="0">
                <a:solidFill>
                  <a:schemeClr val="bg1">
                    <a:lumMod val="75000"/>
                  </a:schemeClr>
                </a:solidFill>
              </a:rPr>
              <a:t>Warum ist die Hornhaut bei CHED verdickt?</a:t>
            </a:r>
          </a:p>
          <a:p>
            <a:pPr eaLnBrk="1" hangingPunct="1"/>
            <a:r>
              <a:rPr lang="en-US" altLang="en-US" sz="1200" b="1" dirty="0">
                <a:solidFill>
                  <a:srgbClr val="0000FF"/>
                </a:solidFill>
              </a:rPr>
              <a:t>Darauf kommen wir gleich noch zu sprechen</a:t>
            </a:r>
          </a:p>
        </p:txBody>
      </p:sp>
      <p:sp>
        <p:nvSpPr>
          <p:cNvPr id="13" name="Arrow: Up 12">
            <a:extLst>
              <a:ext uri="{FF2B5EF4-FFF2-40B4-BE49-F238E27FC236}">
                <a16:creationId xmlns:a16="http://schemas.microsoft.com/office/drawing/2014/main" id="{B43CE6A7-9B0E-48E1-B2B7-675AD0BB42C7}"/>
              </a:ext>
            </a:extLst>
          </p:cNvPr>
          <p:cNvSpPr/>
          <p:nvPr/>
        </p:nvSpPr>
        <p:spPr>
          <a:xfrm>
            <a:off x="5124125" y="3440959"/>
            <a:ext cx="263525" cy="1014412"/>
          </a:xfrm>
          <a:prstGeom prst="up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60BDF92-8B10-4163-BCBF-ECD9C31D4B55}"/>
              </a:ext>
            </a:extLst>
          </p:cNvPr>
          <p:cNvSpPr txBox="1"/>
          <p:nvPr/>
        </p:nvSpPr>
        <p:spPr>
          <a:xfrm>
            <a:off x="2418522" y="1045235"/>
            <a:ext cx="6172200" cy="2092881"/>
          </a:xfrm>
          <a:prstGeom prst="rect">
            <a:avLst/>
          </a:prstGeom>
          <a:solidFill>
            <a:srgbClr val="99FF99"/>
          </a:solidFill>
        </p:spPr>
        <p:txBody>
          <a:bodyPr wrap="square" lIns="25400" tIns="12700" rIns="25400" bIns="12700" rtlCol="0">
            <a:spAutoFit/>
          </a:bodyPr>
          <a:lstStyle/>
          <a:p>
            <a:r>
              <a:rPr lang="en-US" sz="1200" dirty="0">
                <a:solidFill>
                  <a:schemeClr val="bg1">
                    <a:lumMod val="75000"/>
                  </a:schemeClr>
                </a:solidFill>
              </a:rPr>
              <a:t>Wir sind nun bei dem Grund angelangt, warum die Hornhaut bei CHED verdickt ist: </a:t>
            </a:r>
            <a:r>
              <a:rPr lang="en-US" sz="1200" b="1" dirty="0">
                <a:solidFill>
                  <a:schemeClr val="bg1">
                    <a:lumMod val="75000"/>
                  </a:schemeClr>
                </a:solidFill>
              </a:rPr>
              <a:t>dem Mangel an funktionierenden Endothelzellen</a:t>
            </a:r>
          </a:p>
          <a:p>
            <a:endParaRPr lang="en-US" sz="1400" i="1" dirty="0">
              <a:solidFill>
                <a:schemeClr val="bg1">
                  <a:lumMod val="75000"/>
                </a:schemeClr>
              </a:solidFill>
            </a:endParaRPr>
          </a:p>
          <a:p>
            <a:r>
              <a:rPr lang="en-US" sz="1200" i="1" dirty="0">
                <a:solidFill>
                  <a:schemeClr val="bg1">
                    <a:lumMod val="75000"/>
                  </a:schemeClr>
                </a:solidFill>
              </a:rPr>
              <a:t>Wie führt ein Mangel an Endothelzellen zu einer verdickten Hornhaut?</a:t>
            </a:r>
          </a:p>
          <a:p>
            <a:r>
              <a:rPr lang="en-US" sz="1200" dirty="0">
                <a:solidFill>
                  <a:schemeClr val="bg1">
                    <a:lumMod val="75000"/>
                  </a:schemeClr>
                </a:solidFill>
              </a:rPr>
              <a:t>Erinnern Sie sich daran, dass eine der Hauptfunktionen des Endothels darin besteht, einen angemessenen Feuchtigkeitsgehalt der Hornhaut aufrechtzuerhalten. Das Endothel erreicht dies, indem es 1) als Barriere wirkt, die das Eindringen von Kammerwasser verhindert, und 2) die Hornhaut über Na+/K+/ATPase-Pumpen aktiv entwässert. </a:t>
            </a:r>
            <a:r>
              <a:rPr lang="en-US" sz="1200" u="sng" dirty="0"/>
              <a:t>Wenn die Anzahl der Endothelzellen zu gering ist, um diese Funktionen zu erfüllen, schwillt die Hornhaut an, was wiederum zu einer Verdickung führt.</a:t>
            </a:r>
          </a:p>
        </p:txBody>
      </p:sp>
      <p:sp>
        <p:nvSpPr>
          <p:cNvPr id="11" name="TextBox 10">
            <a:extLst>
              <a:ext uri="{FF2B5EF4-FFF2-40B4-BE49-F238E27FC236}">
                <a16:creationId xmlns:a16="http://schemas.microsoft.com/office/drawing/2014/main" id="{F5C790A0-3A0F-467F-AC43-097290567EDB}"/>
              </a:ext>
            </a:extLst>
          </p:cNvPr>
          <p:cNvSpPr txBox="1"/>
          <p:nvPr/>
        </p:nvSpPr>
        <p:spPr>
          <a:xfrm>
            <a:off x="2594177" y="1812479"/>
            <a:ext cx="5059895" cy="738664"/>
          </a:xfrm>
          <a:prstGeom prst="rect">
            <a:avLst/>
          </a:prstGeom>
          <a:solidFill>
            <a:srgbClr val="79DCFF"/>
          </a:solidFill>
          <a:ln>
            <a:solidFill>
              <a:schemeClr val="tx1"/>
            </a:solidFill>
          </a:ln>
        </p:spPr>
        <p:txBody>
          <a:bodyPr wrap="square" lIns="25400" tIns="12700" rIns="25400" bIns="12700" rtlCol="0">
            <a:spAutoFit/>
          </a:bodyPr>
          <a:lstStyle/>
          <a:p>
            <a:r>
              <a:rPr lang="en-US" sz="1200" i="1" dirty="0">
                <a:solidFill>
                  <a:srgbClr val="0000FF"/>
                </a:solidFill>
              </a:rPr>
              <a:t>Ist CHED behandelbar?</a:t>
            </a:r>
          </a:p>
          <a:p>
            <a:r>
              <a:rPr lang="en-US" sz="1200" dirty="0">
                <a:solidFill>
                  <a:srgbClr val="0000FF"/>
                </a:solidFill>
              </a:rPr>
              <a:t>Schwere Fälle erfordern eine Transplantation – entweder eine Volltransplantation (PK) oder eine Endotheltransplantation (</a:t>
            </a:r>
            <a:r>
              <a:rPr lang="en-US" sz="1200" dirty="0" err="1">
                <a:solidFill>
                  <a:srgbClr val="0000FF"/>
                </a:solidFill>
              </a:rPr>
              <a:t>z. B</a:t>
            </a:r>
            <a:r>
              <a:rPr lang="en-US" sz="1200" dirty="0">
                <a:solidFill>
                  <a:srgbClr val="0000FF"/>
                </a:solidFill>
              </a:rPr>
              <a:t>. DSAEK).</a:t>
            </a:r>
          </a:p>
        </p:txBody>
      </p:sp>
    </p:spTree>
    <p:extLst>
      <p:ext uri="{BB962C8B-B14F-4D97-AF65-F5344CB8AC3E}">
        <p14:creationId xmlns:p14="http://schemas.microsoft.com/office/powerpoint/2010/main" val="82849260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Line 2"/>
          <p:cNvSpPr>
            <a:spLocks noChangeShapeType="1"/>
          </p:cNvSpPr>
          <p:nvPr/>
        </p:nvSpPr>
        <p:spPr bwMode="auto">
          <a:xfrm flipH="1" flipV="1">
            <a:off x="6096000" y="1905000"/>
            <a:ext cx="228600" cy="2971800"/>
          </a:xfrm>
          <a:prstGeom prst="line">
            <a:avLst/>
          </a:prstGeom>
          <a:noFill/>
          <a:ln w="952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19" name="Rectangle 3"/>
          <p:cNvSpPr>
            <a:spLocks noGrp="1" noChangeArrowheads="1"/>
          </p:cNvSpPr>
          <p:nvPr>
            <p:ph type="body" idx="1"/>
          </p:nvPr>
        </p:nvSpPr>
        <p:spPr>
          <a:xfrm>
            <a:off x="457200" y="1719263"/>
            <a:ext cx="8686800" cy="4411662"/>
          </a:xfrm>
        </p:spPr>
        <p:txBody>
          <a:bodyPr wrap="square" lIns="25400" tIns="12700" rIns="25400" bIns="12700"/>
          <a:lstStyle/>
          <a:p>
            <a:pPr eaLnBrk="1" hangingPunct="1"/>
            <a:r>
              <a:rPr lang="en-US" altLang="en-US" sz="1200" dirty="0" err="1">
                <a:solidFill>
                  <a:srgbClr val="0000FF"/>
                </a:solidFill>
              </a:rPr>
              <a:t>Sklerokorneaa</a:t>
            </a:r>
            <a:r>
              <a:rPr lang="en-US" altLang="en-US" sz="1200" dirty="0">
                <a:solidFill>
                  <a:srgbClr val="FF3300"/>
                </a:solidFill>
              </a:rPr>
              <a:t>; angeborene hereditäre Stromadystrophie (CHSD)</a:t>
            </a:r>
            <a:endParaRPr lang="en-US" altLang="en-US" sz="2000" dirty="0">
              <a:solidFill>
                <a:srgbClr val="0033CC"/>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dirty="0">
                <a:solidFill>
                  <a:srgbClr val="0000FF"/>
                </a:solidFill>
              </a:rPr>
              <a:t>Endotheliale Dystrophie (CHED)</a:t>
            </a:r>
            <a:endParaRPr lang="en-US" altLang="en-US" sz="1400" dirty="0">
              <a:solidFill>
                <a:srgbClr val="0033CC"/>
              </a:solidFill>
            </a:endParaRPr>
          </a:p>
          <a:p>
            <a:pPr eaLnBrk="1" hangingPunct="1"/>
            <a:r>
              <a:rPr lang="en-US" altLang="en-US" sz="1200" dirty="0">
                <a:solidFill>
                  <a:srgbClr val="0000FF"/>
                </a:solidFill>
              </a:rPr>
              <a:t>Dermoid der Hornhaut</a:t>
            </a:r>
          </a:p>
        </p:txBody>
      </p:sp>
      <p:sp>
        <p:nvSpPr>
          <p:cNvPr id="34820" name="Rectangle 5"/>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Q</a:t>
            </a:r>
          </a:p>
        </p:txBody>
      </p:sp>
      <p:sp>
        <p:nvSpPr>
          <p:cNvPr id="34822" name="Rectangle 7"/>
          <p:cNvSpPr>
            <a:spLocks noChangeArrowheads="1"/>
          </p:cNvSpPr>
          <p:nvPr/>
        </p:nvSpPr>
        <p:spPr bwMode="auto">
          <a:xfrm>
            <a:off x="1866900" y="1629599"/>
            <a:ext cx="5486400" cy="3048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a:t>nicht der erste Buchstabe dieser Erkrankung</a:t>
            </a:r>
          </a:p>
        </p:txBody>
      </p:sp>
      <p:sp>
        <p:nvSpPr>
          <p:cNvPr id="2" name="Rectangle 1"/>
          <p:cNvSpPr/>
          <p:nvPr/>
        </p:nvSpPr>
        <p:spPr>
          <a:xfrm>
            <a:off x="6096000" y="3667125"/>
            <a:ext cx="1676400" cy="1285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824" name="Text Box 4"/>
          <p:cNvSpPr txBox="1">
            <a:spLocks noChangeArrowheads="1"/>
          </p:cNvSpPr>
          <p:nvPr/>
        </p:nvSpPr>
        <p:spPr bwMode="auto">
          <a:xfrm>
            <a:off x="5486400" y="3400425"/>
            <a:ext cx="3514725" cy="5334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rgbClr val="FF3300"/>
                </a:solidFill>
              </a:rPr>
              <a:t>Die </a:t>
            </a:r>
            <a:r>
              <a:rPr lang="en-US" altLang="en-US" sz="1200" i="1" dirty="0" err="1">
                <a:solidFill>
                  <a:srgbClr val="FF3300"/>
                </a:solidFill>
              </a:rPr>
              <a:t>Eselsbrücke</a:t>
            </a:r>
            <a:r>
              <a:rPr lang="en-US" altLang="en-US" sz="1200" i="1" dirty="0">
                <a:solidFill>
                  <a:srgbClr val="FF3300"/>
                </a:solidFill>
              </a:rPr>
              <a:t> </a:t>
            </a:r>
            <a:r>
              <a:rPr lang="en-US" altLang="en-US" sz="1200" i="1" dirty="0" err="1">
                <a:solidFill>
                  <a:srgbClr val="FF3300"/>
                </a:solidFill>
              </a:rPr>
              <a:t>sollte</a:t>
            </a:r>
            <a:r>
              <a:rPr lang="en-US" altLang="en-US" sz="1200" i="1" dirty="0">
                <a:solidFill>
                  <a:srgbClr val="FF3300"/>
                </a:solidFill>
              </a:rPr>
              <a:t> </a:t>
            </a:r>
            <a:r>
              <a:rPr lang="en-US" altLang="en-US" sz="1200" i="1" dirty="0" err="1">
                <a:solidFill>
                  <a:srgbClr val="FF3300"/>
                </a:solidFill>
              </a:rPr>
              <a:t>wie</a:t>
            </a:r>
            <a:r>
              <a:rPr lang="en-US" altLang="en-US" sz="1200" i="1" dirty="0">
                <a:solidFill>
                  <a:srgbClr val="FF3300"/>
                </a:solidFill>
              </a:rPr>
              <a:t> </a:t>
            </a:r>
            <a:r>
              <a:rPr lang="en-US" altLang="en-US" sz="1200" i="1" dirty="0" err="1">
                <a:solidFill>
                  <a:srgbClr val="FF3300"/>
                </a:solidFill>
              </a:rPr>
              <a:t>folgt</a:t>
            </a:r>
            <a:r>
              <a:rPr lang="en-US" altLang="en-US" sz="1200" i="1" dirty="0">
                <a:solidFill>
                  <a:srgbClr val="FF3300"/>
                </a:solidFill>
              </a:rPr>
              <a:t> </a:t>
            </a:r>
            <a:r>
              <a:rPr lang="en-US" altLang="en-US" sz="1200" i="1" dirty="0" err="1">
                <a:solidFill>
                  <a:srgbClr val="FF3300"/>
                </a:solidFill>
              </a:rPr>
              <a:t>angepasst</a:t>
            </a:r>
            <a:r>
              <a:rPr lang="en-US" altLang="en-US" sz="1200" i="1" dirty="0">
                <a:solidFill>
                  <a:srgbClr val="FF3300"/>
                </a:solidFill>
              </a:rPr>
              <a:t> </a:t>
            </a:r>
            <a:r>
              <a:rPr lang="en-US" altLang="en-US" sz="1200" i="1" dirty="0" err="1">
                <a:solidFill>
                  <a:srgbClr val="FF3300"/>
                </a:solidFill>
              </a:rPr>
              <a:t>werden</a:t>
            </a:r>
            <a:endParaRPr lang="en-US" altLang="en-US" sz="1200" i="1" dirty="0">
              <a:solidFill>
                <a:srgbClr val="FF3300"/>
              </a:solidFill>
            </a:endParaRPr>
          </a:p>
          <a:p>
            <a:pPr eaLnBrk="1" hangingPunct="1">
              <a:lnSpc>
                <a:spcPct val="90000"/>
              </a:lnSpc>
              <a:spcBef>
                <a:spcPct val="0"/>
              </a:spcBef>
              <a:buClrTx/>
              <a:buSzTx/>
              <a:buFontTx/>
              <a:buNone/>
            </a:pPr>
            <a:r>
              <a:rPr lang="en-US" altLang="en-US" sz="1200" i="1" dirty="0" err="1">
                <a:solidFill>
                  <a:srgbClr val="FF3300"/>
                </a:solidFill>
              </a:rPr>
              <a:t>diese</a:t>
            </a:r>
            <a:r>
              <a:rPr lang="en-US" altLang="en-US" sz="1200" i="1" dirty="0">
                <a:solidFill>
                  <a:srgbClr val="FF3300"/>
                </a:solidFill>
              </a:rPr>
              <a:t> </a:t>
            </a:r>
            <a:r>
              <a:rPr lang="en-US" altLang="en-US" sz="1200" i="1" dirty="0" err="1">
                <a:solidFill>
                  <a:srgbClr val="FF3300"/>
                </a:solidFill>
              </a:rPr>
              <a:t>ebenfalls</a:t>
            </a:r>
            <a:r>
              <a:rPr lang="en-US" altLang="en-US" sz="1200" i="1" dirty="0">
                <a:solidFill>
                  <a:srgbClr val="FF3300"/>
                </a:solidFill>
              </a:rPr>
              <a:t> </a:t>
            </a:r>
            <a:r>
              <a:rPr lang="en-US" altLang="en-US" sz="1200" i="1" dirty="0" err="1">
                <a:solidFill>
                  <a:srgbClr val="FF3300"/>
                </a:solidFill>
              </a:rPr>
              <a:t>einzubeziehen</a:t>
            </a:r>
            <a:r>
              <a:rPr lang="en-US" altLang="en-US" sz="1200" i="1" dirty="0">
                <a:solidFill>
                  <a:srgbClr val="FF3300"/>
                </a:solidFill>
              </a:rPr>
              <a:t> </a:t>
            </a:r>
          </a:p>
        </p:txBody>
      </p:sp>
      <p:sp>
        <p:nvSpPr>
          <p:cNvPr id="34825" name="Slide Number Placeholder 2"/>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899B5EB3-F0AF-4FCB-BF04-445F4D6722AA}" type="slidenum">
              <a:rPr lang="en-US" altLang="en-US" sz="1000"/>
              <a:t>154</a:t>
            </a:fld>
            <a:endParaRPr lang="en-US" altLang="en-US" sz="1000"/>
          </a:p>
        </p:txBody>
      </p:sp>
      <p:sp>
        <p:nvSpPr>
          <p:cNvPr id="10" name="TextBox 9">
            <a:extLst>
              <a:ext uri="{FF2B5EF4-FFF2-40B4-BE49-F238E27FC236}">
                <a16:creationId xmlns:a16="http://schemas.microsoft.com/office/drawing/2014/main" id="{B83CC82A-193B-4F6A-A4B6-5224F03A3319}"/>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Line 2"/>
          <p:cNvSpPr>
            <a:spLocks noChangeShapeType="1"/>
          </p:cNvSpPr>
          <p:nvPr/>
        </p:nvSpPr>
        <p:spPr bwMode="auto">
          <a:xfrm flipH="1" flipV="1">
            <a:off x="5029200" y="1934398"/>
            <a:ext cx="609600" cy="1418400"/>
          </a:xfrm>
          <a:prstGeom prst="line">
            <a:avLst/>
          </a:prstGeom>
          <a:noFill/>
          <a:ln w="952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4" name="Rectangle 3"/>
          <p:cNvSpPr>
            <a:spLocks noGrp="1" noChangeArrowheads="1"/>
          </p:cNvSpPr>
          <p:nvPr>
            <p:ph type="body" idx="1"/>
          </p:nvPr>
        </p:nvSpPr>
        <p:spPr>
          <a:xfrm>
            <a:off x="457200" y="1719263"/>
            <a:ext cx="8686800" cy="4411662"/>
          </a:xfrm>
        </p:spPr>
        <p:txBody>
          <a:bodyPr wrap="square" lIns="25400" tIns="12700" rIns="25400" bIns="12700"/>
          <a:lstStyle/>
          <a:p>
            <a:pPr eaLnBrk="1" hangingPunct="1"/>
            <a:r>
              <a:rPr lang="en-US" altLang="en-US" sz="1200" dirty="0" err="1">
                <a:solidFill>
                  <a:srgbClr val="0000FF"/>
                </a:solidFill>
              </a:rPr>
              <a:t>Sklerokorneaa</a:t>
            </a:r>
            <a:r>
              <a:rPr lang="en-US" altLang="en-US" sz="1200" dirty="0">
                <a:solidFill>
                  <a:srgbClr val="FF3300"/>
                </a:solidFill>
              </a:rPr>
              <a:t>; angeborene hereditäre Stromadystrophie (CH</a:t>
            </a:r>
            <a:r>
              <a:rPr lang="en-US" altLang="en-US" sz="1200" b="1" dirty="0">
                <a:solidFill>
                  <a:srgbClr val="FF3300"/>
                </a:solidFill>
              </a:rPr>
              <a:t>S</a:t>
            </a:r>
            <a:r>
              <a:rPr lang="en-US" altLang="en-US" sz="1200" dirty="0">
                <a:solidFill>
                  <a:srgbClr val="FF3300"/>
                </a:solidFill>
              </a:rPr>
              <a:t>D)</a:t>
            </a:r>
            <a:endParaRPr lang="en-US" altLang="en-US" sz="2000" dirty="0">
              <a:solidFill>
                <a:srgbClr val="0033CC"/>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dirty="0">
                <a:solidFill>
                  <a:srgbClr val="0000FF"/>
                </a:solidFill>
              </a:rPr>
              <a:t>Endotheliale Dystrophie (CHED)</a:t>
            </a:r>
            <a:endParaRPr lang="en-US" altLang="en-US" sz="1400" dirty="0">
              <a:solidFill>
                <a:srgbClr val="0033CC"/>
              </a:solidFill>
            </a:endParaRPr>
          </a:p>
          <a:p>
            <a:pPr eaLnBrk="1" hangingPunct="1"/>
            <a:r>
              <a:rPr lang="en-US" altLang="en-US" sz="1200" dirty="0">
                <a:solidFill>
                  <a:srgbClr val="0000FF"/>
                </a:solidFill>
              </a:rPr>
              <a:t>Dermoid der Hornhaut</a:t>
            </a:r>
          </a:p>
        </p:txBody>
      </p:sp>
      <p:sp>
        <p:nvSpPr>
          <p:cNvPr id="35845" name="Rectangle 5"/>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2" name="Rectangle 1"/>
          <p:cNvSpPr/>
          <p:nvPr/>
        </p:nvSpPr>
        <p:spPr>
          <a:xfrm>
            <a:off x="6096000" y="3667125"/>
            <a:ext cx="1676400" cy="1285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848" name="Text Box 4"/>
          <p:cNvSpPr txBox="1">
            <a:spLocks noChangeArrowheads="1"/>
          </p:cNvSpPr>
          <p:nvPr/>
        </p:nvSpPr>
        <p:spPr bwMode="auto">
          <a:xfrm>
            <a:off x="5486400" y="3400425"/>
            <a:ext cx="3514725" cy="35804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de-DE" altLang="en-US" sz="1200" i="1" dirty="0">
                <a:solidFill>
                  <a:srgbClr val="FF3300"/>
                </a:solidFill>
              </a:rPr>
              <a:t>Die Eselsbrücke sollte angepasst werden, um</a:t>
            </a:r>
            <a:endParaRPr lang="en-US" altLang="en-US" sz="1200" i="1" dirty="0">
              <a:solidFill>
                <a:srgbClr val="FF3300"/>
              </a:solidFill>
            </a:endParaRPr>
          </a:p>
          <a:p>
            <a:pPr eaLnBrk="1" hangingPunct="1">
              <a:lnSpc>
                <a:spcPct val="90000"/>
              </a:lnSpc>
              <a:spcBef>
                <a:spcPct val="0"/>
              </a:spcBef>
              <a:buClrTx/>
              <a:buSzTx/>
              <a:buFontTx/>
              <a:buNone/>
            </a:pPr>
            <a:r>
              <a:rPr lang="en-US" altLang="en-US" sz="1200" i="1" dirty="0" err="1">
                <a:solidFill>
                  <a:srgbClr val="FF3300"/>
                </a:solidFill>
              </a:rPr>
              <a:t>diese</a:t>
            </a:r>
            <a:r>
              <a:rPr lang="en-US" altLang="en-US" sz="1200" i="1" dirty="0">
                <a:solidFill>
                  <a:srgbClr val="FF3300"/>
                </a:solidFill>
              </a:rPr>
              <a:t> </a:t>
            </a:r>
            <a:r>
              <a:rPr lang="en-US" altLang="en-US" sz="1200" i="1" dirty="0" err="1">
                <a:solidFill>
                  <a:srgbClr val="FF3300"/>
                </a:solidFill>
              </a:rPr>
              <a:t>ebenfalls</a:t>
            </a:r>
            <a:r>
              <a:rPr lang="en-US" altLang="en-US" sz="1200" i="1" dirty="0">
                <a:solidFill>
                  <a:srgbClr val="FF3300"/>
                </a:solidFill>
              </a:rPr>
              <a:t> </a:t>
            </a:r>
            <a:r>
              <a:rPr lang="en-US" altLang="en-US" sz="1200" i="1" dirty="0" err="1">
                <a:solidFill>
                  <a:srgbClr val="FF3300"/>
                </a:solidFill>
              </a:rPr>
              <a:t>einzubeziehen</a:t>
            </a:r>
            <a:r>
              <a:rPr lang="en-US" altLang="en-US" sz="1200" i="1" dirty="0">
                <a:solidFill>
                  <a:srgbClr val="FF3300"/>
                </a:solidFill>
              </a:rPr>
              <a:t> </a:t>
            </a:r>
          </a:p>
        </p:txBody>
      </p:sp>
      <p:sp>
        <p:nvSpPr>
          <p:cNvPr id="35849" name="Slide Number Placeholder 2"/>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D72C4F8-3166-4867-AC2B-1346CCF88221}" type="slidenum">
              <a:rPr lang="en-US" altLang="en-US" sz="1000"/>
              <a:t>155</a:t>
            </a:fld>
            <a:endParaRPr lang="en-US" altLang="en-US" sz="1000"/>
          </a:p>
        </p:txBody>
      </p:sp>
      <p:sp>
        <p:nvSpPr>
          <p:cNvPr id="10" name="TextBox 9">
            <a:extLst>
              <a:ext uri="{FF2B5EF4-FFF2-40B4-BE49-F238E27FC236}">
                <a16:creationId xmlns:a16="http://schemas.microsoft.com/office/drawing/2014/main" id="{E926ABD0-FC60-4DDC-8787-87F780238A88}"/>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4753E0-FD69-4CF3-A7B3-93C2E5F0AE04}"/>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156</a:t>
            </a:fld>
            <a:endParaRPr lang="en-US" altLang="en-US"/>
          </a:p>
        </p:txBody>
      </p:sp>
      <p:sp>
        <p:nvSpPr>
          <p:cNvPr id="5" name="TextBox 4">
            <a:extLst>
              <a:ext uri="{FF2B5EF4-FFF2-40B4-BE49-F238E27FC236}">
                <a16:creationId xmlns:a16="http://schemas.microsoft.com/office/drawing/2014/main" id="{2E4A477E-AFEE-452A-9F64-E5DB888A2F1B}"/>
              </a:ext>
            </a:extLst>
          </p:cNvPr>
          <p:cNvSpPr txBox="1"/>
          <p:nvPr/>
        </p:nvSpPr>
        <p:spPr>
          <a:xfrm>
            <a:off x="4152658" y="6107668"/>
            <a:ext cx="838691" cy="369332"/>
          </a:xfrm>
          <a:prstGeom prst="rect">
            <a:avLst/>
          </a:prstGeom>
          <a:noFill/>
        </p:spPr>
        <p:txBody>
          <a:bodyPr wrap="square" lIns="25400" tIns="12700" rIns="25400" bIns="12700" rtlCol="0">
            <a:spAutoFit/>
          </a:bodyPr>
          <a:lstStyle/>
          <a:p>
            <a:pPr algn="ctr"/>
            <a:r>
              <a:rPr lang="en-US" sz="1200" dirty="0"/>
              <a:t>CHSD</a:t>
            </a:r>
          </a:p>
        </p:txBody>
      </p:sp>
      <p:pic>
        <p:nvPicPr>
          <p:cNvPr id="1026" name="Picture 2" descr="figure53">
            <a:extLst>
              <a:ext uri="{FF2B5EF4-FFF2-40B4-BE49-F238E27FC236}">
                <a16:creationId xmlns:a16="http://schemas.microsoft.com/office/drawing/2014/main" id="{5F723A96-98B0-4835-9C70-72A1A82EA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524000"/>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8165014-5FB2-4A9B-BAB1-552BC0FF4FBB}"/>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57977580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73314D7-8216-4503-A588-B8A9918CF16C}"/>
              </a:ext>
            </a:extLst>
          </p:cNvPr>
          <p:cNvSpPr txBox="1"/>
          <p:nvPr/>
        </p:nvSpPr>
        <p:spPr>
          <a:xfrm>
            <a:off x="3170785" y="2728646"/>
            <a:ext cx="3145348" cy="369332"/>
          </a:xfrm>
          <a:prstGeom prst="rect">
            <a:avLst/>
          </a:prstGeom>
          <a:noFill/>
        </p:spPr>
        <p:txBody>
          <a:bodyPr wrap="square" lIns="25400" tIns="12700" rIns="25400" bIns="12700" rtlCol="0">
            <a:spAutoFit/>
          </a:bodyPr>
          <a:lstStyle/>
          <a:p>
            <a:r>
              <a:rPr lang="en-US" sz="1200" dirty="0"/>
              <a:t>Erhöhter Augeninnendruck (angeborenes Glaukom)</a:t>
            </a:r>
            <a:endParaRPr lang="en-US" dirty="0"/>
          </a:p>
        </p:txBody>
      </p:sp>
      <p:sp>
        <p:nvSpPr>
          <p:cNvPr id="36867" name="Line 2"/>
          <p:cNvSpPr>
            <a:spLocks noChangeShapeType="1"/>
          </p:cNvSpPr>
          <p:nvPr/>
        </p:nvSpPr>
        <p:spPr bwMode="auto">
          <a:xfrm flipH="1" flipV="1">
            <a:off x="5029200" y="1934399"/>
            <a:ext cx="1020215" cy="885001"/>
          </a:xfrm>
          <a:prstGeom prst="line">
            <a:avLst/>
          </a:prstGeom>
          <a:noFill/>
          <a:ln w="952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68" name="Rectangle 3"/>
          <p:cNvSpPr>
            <a:spLocks noGrp="1" noChangeArrowheads="1"/>
          </p:cNvSpPr>
          <p:nvPr>
            <p:ph type="body" idx="1"/>
          </p:nvPr>
        </p:nvSpPr>
        <p:spPr>
          <a:xfrm>
            <a:off x="457200" y="1719263"/>
            <a:ext cx="8686800" cy="4411662"/>
          </a:xfrm>
        </p:spPr>
        <p:txBody>
          <a:bodyPr wrap="square" lIns="25400" tIns="12700" rIns="25400" bIns="12700"/>
          <a:lstStyle/>
          <a:p>
            <a:pPr eaLnBrk="1" hangingPunct="1"/>
            <a:r>
              <a:rPr lang="en-US" altLang="en-US" sz="1200" dirty="0" err="1">
                <a:solidFill>
                  <a:srgbClr val="0000FF"/>
                </a:solidFill>
              </a:rPr>
              <a:t>Sklerokorneae</a:t>
            </a:r>
            <a:r>
              <a:rPr lang="en-US" altLang="en-US" sz="1200" dirty="0">
                <a:solidFill>
                  <a:srgbClr val="FF3300"/>
                </a:solidFill>
              </a:rPr>
              <a:t>; angeborene hereditäre Stromadystrophie (CH</a:t>
            </a:r>
            <a:r>
              <a:rPr lang="en-US" altLang="en-US" sz="1200" b="1" dirty="0">
                <a:solidFill>
                  <a:srgbClr val="FF3300"/>
                </a:solidFill>
              </a:rPr>
              <a:t>S</a:t>
            </a:r>
            <a:r>
              <a:rPr lang="en-US" altLang="en-US" sz="1200" dirty="0">
                <a:solidFill>
                  <a:srgbClr val="FF3300"/>
                </a:solidFill>
              </a:rPr>
              <a:t>D)</a:t>
            </a:r>
            <a:endParaRPr lang="en-US" altLang="en-US" sz="2000" dirty="0">
              <a:solidFill>
                <a:srgbClr val="0033CC"/>
              </a:solidFill>
            </a:endParaRPr>
          </a:p>
          <a:p>
            <a:pPr eaLnBrk="1" hangingPunct="1"/>
            <a:r>
              <a:rPr lang="en-US" altLang="en-US" sz="1200" dirty="0">
                <a:solidFill>
                  <a:srgbClr val="0000FF"/>
                </a:solidFill>
              </a:rPr>
              <a:t>Trauma (</a:t>
            </a:r>
            <a:r>
              <a:rPr lang="de-DE" altLang="en-US" sz="1200" dirty="0">
                <a:solidFill>
                  <a:srgbClr val="0000FF"/>
                </a:solidFill>
              </a:rPr>
              <a:t>endothelial; d. h. durch eine Zange</a:t>
            </a:r>
            <a:r>
              <a:rPr lang="en-US" altLang="en-US" sz="1200" dirty="0">
                <a:solidFill>
                  <a:srgbClr val="0000FF"/>
                </a:solidFill>
              </a:rPr>
              <a:t>)</a:t>
            </a:r>
          </a:p>
          <a:p>
            <a:pPr eaLnBrk="1" hangingPunct="1"/>
            <a:r>
              <a:rPr lang="en-US" altLang="en-US" sz="1200" dirty="0" err="1">
                <a:solidFill>
                  <a:srgbClr val="0000FF"/>
                </a:solidFill>
              </a:rPr>
              <a:t>Ulcus</a:t>
            </a:r>
            <a:endParaRPr lang="en-US" altLang="en-US" sz="1200" dirty="0">
              <a:solidFill>
                <a:srgbClr val="0000FF"/>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dirty="0">
                <a:solidFill>
                  <a:srgbClr val="0000FF"/>
                </a:solidFill>
              </a:rPr>
              <a:t>Endotheliale Dystrophie (CHED)</a:t>
            </a:r>
            <a:r>
              <a:rPr lang="en-US" altLang="en-US" sz="1200" dirty="0">
                <a:solidFill>
                  <a:srgbClr val="FF0000"/>
                </a:solidFill>
              </a:rPr>
              <a:t>;</a:t>
            </a:r>
            <a:r>
              <a:rPr lang="en-US" altLang="en-US" sz="1200" dirty="0">
                <a:solidFill>
                  <a:srgbClr val="0033CC"/>
                </a:solidFill>
              </a:rPr>
              <a:t> </a:t>
            </a:r>
            <a:endParaRPr lang="en-US" altLang="en-US" sz="1400" dirty="0">
              <a:solidFill>
                <a:srgbClr val="0033CC"/>
              </a:solidFill>
            </a:endParaRPr>
          </a:p>
          <a:p>
            <a:pPr eaLnBrk="1" hangingPunct="1"/>
            <a:r>
              <a:rPr lang="en-US" altLang="en-US" sz="1200" dirty="0">
                <a:solidFill>
                  <a:srgbClr val="0000FF"/>
                </a:solidFill>
              </a:rPr>
              <a:t>Dermoid der Hornhaut</a:t>
            </a:r>
          </a:p>
        </p:txBody>
      </p:sp>
      <p:sp>
        <p:nvSpPr>
          <p:cNvPr id="36869" name="Rectangle 5"/>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Q</a:t>
            </a:r>
          </a:p>
        </p:txBody>
      </p:sp>
      <p:sp>
        <p:nvSpPr>
          <p:cNvPr id="36872" name="Text Box 4"/>
          <p:cNvSpPr txBox="1">
            <a:spLocks noChangeArrowheads="1"/>
          </p:cNvSpPr>
          <p:nvPr/>
        </p:nvSpPr>
        <p:spPr bwMode="auto">
          <a:xfrm>
            <a:off x="5248275" y="2290518"/>
            <a:ext cx="3514725" cy="35804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de-DE" altLang="en-US" sz="1200" i="1" dirty="0">
                <a:solidFill>
                  <a:srgbClr val="FF3300"/>
                </a:solidFill>
              </a:rPr>
              <a:t>Die Eselsbrücke sollte angepasst werden, um</a:t>
            </a:r>
            <a:endParaRPr lang="en-US" altLang="en-US" sz="1200" i="1" dirty="0">
              <a:solidFill>
                <a:srgbClr val="FF3300"/>
              </a:solidFill>
            </a:endParaRPr>
          </a:p>
          <a:p>
            <a:pPr eaLnBrk="1" hangingPunct="1">
              <a:lnSpc>
                <a:spcPct val="90000"/>
              </a:lnSpc>
              <a:spcBef>
                <a:spcPct val="0"/>
              </a:spcBef>
              <a:buClrTx/>
              <a:buSzTx/>
              <a:buFontTx/>
              <a:buNone/>
            </a:pPr>
            <a:r>
              <a:rPr lang="en-US" altLang="en-US" sz="1200" i="1" dirty="0" err="1">
                <a:solidFill>
                  <a:srgbClr val="FF3300"/>
                </a:solidFill>
              </a:rPr>
              <a:t>diese</a:t>
            </a:r>
            <a:r>
              <a:rPr lang="en-US" altLang="en-US" sz="1200" i="1" dirty="0">
                <a:solidFill>
                  <a:srgbClr val="FF3300"/>
                </a:solidFill>
              </a:rPr>
              <a:t> </a:t>
            </a:r>
            <a:r>
              <a:rPr lang="en-US" altLang="en-US" sz="1200" i="1" dirty="0" err="1">
                <a:solidFill>
                  <a:srgbClr val="FF3300"/>
                </a:solidFill>
              </a:rPr>
              <a:t>ebenfalls</a:t>
            </a:r>
            <a:r>
              <a:rPr lang="en-US" altLang="en-US" sz="1200" i="1" dirty="0">
                <a:solidFill>
                  <a:srgbClr val="FF3300"/>
                </a:solidFill>
              </a:rPr>
              <a:t> </a:t>
            </a:r>
            <a:r>
              <a:rPr lang="en-US" altLang="en-US" sz="1200" i="1" dirty="0" err="1">
                <a:solidFill>
                  <a:srgbClr val="FF3300"/>
                </a:solidFill>
              </a:rPr>
              <a:t>einzubeziehen</a:t>
            </a:r>
            <a:r>
              <a:rPr lang="en-US" altLang="en-US" sz="1200" i="1" dirty="0">
                <a:solidFill>
                  <a:srgbClr val="FF3300"/>
                </a:solidFill>
              </a:rPr>
              <a:t> </a:t>
            </a:r>
          </a:p>
        </p:txBody>
      </p:sp>
      <p:sp>
        <p:nvSpPr>
          <p:cNvPr id="36873"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2FC1492B-05E1-4E0E-9452-DF3FC49E5EBF}" type="slidenum">
              <a:rPr lang="en-US" altLang="en-US" sz="1000"/>
              <a:t>157</a:t>
            </a:fld>
            <a:endParaRPr lang="en-US" altLang="en-US" sz="1000"/>
          </a:p>
        </p:txBody>
      </p:sp>
      <p:sp>
        <p:nvSpPr>
          <p:cNvPr id="10" name="TextBox 9">
            <a:extLst>
              <a:ext uri="{FF2B5EF4-FFF2-40B4-BE49-F238E27FC236}">
                <a16:creationId xmlns:a16="http://schemas.microsoft.com/office/drawing/2014/main" id="{C665F122-8C7D-48E2-BAC5-4F457DDB6D91}"/>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1" name="Rectangle 8">
            <a:extLst>
              <a:ext uri="{FF2B5EF4-FFF2-40B4-BE49-F238E27FC236}">
                <a16:creationId xmlns:a16="http://schemas.microsoft.com/office/drawing/2014/main" id="{A8F8B5C9-FD69-4C0E-BFE5-DD26EFFCC79A}"/>
              </a:ext>
            </a:extLst>
          </p:cNvPr>
          <p:cNvSpPr>
            <a:spLocks noChangeArrowheads="1"/>
          </p:cNvSpPr>
          <p:nvPr/>
        </p:nvSpPr>
        <p:spPr bwMode="auto">
          <a:xfrm>
            <a:off x="3200400" y="2762513"/>
            <a:ext cx="2819400" cy="319088"/>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0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Line 2"/>
          <p:cNvSpPr>
            <a:spLocks noChangeShapeType="1"/>
          </p:cNvSpPr>
          <p:nvPr/>
        </p:nvSpPr>
        <p:spPr bwMode="auto">
          <a:xfrm flipH="1" flipV="1">
            <a:off x="5029200" y="1934399"/>
            <a:ext cx="990600" cy="885001"/>
          </a:xfrm>
          <a:prstGeom prst="line">
            <a:avLst/>
          </a:prstGeom>
          <a:noFill/>
          <a:ln w="952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3" name="Rectangle 3"/>
          <p:cNvSpPr>
            <a:spLocks noGrp="1" noChangeArrowheads="1"/>
          </p:cNvSpPr>
          <p:nvPr>
            <p:ph type="body" idx="1"/>
          </p:nvPr>
        </p:nvSpPr>
        <p:spPr>
          <a:xfrm>
            <a:off x="457200" y="1719263"/>
            <a:ext cx="8686800" cy="4411662"/>
          </a:xfrm>
        </p:spPr>
        <p:txBody>
          <a:bodyPr wrap="square" lIns="25400" tIns="12700" rIns="25400" bIns="12700"/>
          <a:lstStyle/>
          <a:p>
            <a:pPr eaLnBrk="1" hangingPunct="1"/>
            <a:r>
              <a:rPr lang="en-US" altLang="en-US" sz="1200" dirty="0" err="1">
                <a:solidFill>
                  <a:srgbClr val="0000FF"/>
                </a:solidFill>
              </a:rPr>
              <a:t>Sklerokorneaa</a:t>
            </a:r>
            <a:r>
              <a:rPr lang="en-US" altLang="en-US" sz="1200" dirty="0">
                <a:solidFill>
                  <a:srgbClr val="FF3300"/>
                </a:solidFill>
              </a:rPr>
              <a:t>; angeborene hereditäre Stromadystrophie (CH</a:t>
            </a:r>
            <a:r>
              <a:rPr lang="en-US" altLang="en-US" sz="1200" b="1" dirty="0">
                <a:solidFill>
                  <a:srgbClr val="FF3300"/>
                </a:solidFill>
              </a:rPr>
              <a:t>S</a:t>
            </a:r>
            <a:r>
              <a:rPr lang="en-US" altLang="en-US" sz="1200" dirty="0">
                <a:solidFill>
                  <a:srgbClr val="FF3300"/>
                </a:solidFill>
              </a:rPr>
              <a:t>D)</a:t>
            </a:r>
            <a:endParaRPr lang="en-US" altLang="en-US" sz="2000" dirty="0">
              <a:solidFill>
                <a:srgbClr val="0033CC"/>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dirty="0">
                <a:solidFill>
                  <a:srgbClr val="0000FF"/>
                </a:solidFill>
              </a:rPr>
              <a:t>Endotheliale Dystrophie (CHED)</a:t>
            </a:r>
            <a:r>
              <a:rPr lang="en-US" altLang="en-US" sz="1200" dirty="0">
                <a:solidFill>
                  <a:srgbClr val="FF0000"/>
                </a:solidFill>
              </a:rPr>
              <a:t>;</a:t>
            </a:r>
            <a:r>
              <a:rPr lang="en-US" altLang="en-US" sz="1200" dirty="0">
                <a:solidFill>
                  <a:srgbClr val="0033CC"/>
                </a:solidFill>
              </a:rPr>
              <a:t> </a:t>
            </a:r>
            <a:endParaRPr lang="en-US" altLang="en-US" sz="1400" dirty="0">
              <a:solidFill>
                <a:srgbClr val="0033CC"/>
              </a:solidFill>
            </a:endParaRPr>
          </a:p>
          <a:p>
            <a:pPr eaLnBrk="1" hangingPunct="1"/>
            <a:r>
              <a:rPr lang="en-US" altLang="en-US" sz="1200" dirty="0">
                <a:solidFill>
                  <a:srgbClr val="0000FF"/>
                </a:solidFill>
              </a:rPr>
              <a:t>Dermoid der Hornhaut</a:t>
            </a:r>
          </a:p>
        </p:txBody>
      </p:sp>
      <p:sp>
        <p:nvSpPr>
          <p:cNvPr id="37894" name="Text Box 4"/>
          <p:cNvSpPr txBox="1">
            <a:spLocks noChangeArrowheads="1"/>
          </p:cNvSpPr>
          <p:nvPr/>
        </p:nvSpPr>
        <p:spPr bwMode="auto">
          <a:xfrm>
            <a:off x="5253037" y="2286211"/>
            <a:ext cx="3514725" cy="35804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de-DE" altLang="en-US" sz="1200" i="1" dirty="0">
                <a:solidFill>
                  <a:srgbClr val="FF3300"/>
                </a:solidFill>
              </a:rPr>
              <a:t>Die Eselsbrücke sollte angepasst werden, um</a:t>
            </a:r>
            <a:endParaRPr lang="en-US" altLang="en-US" sz="1200" i="1" dirty="0">
              <a:solidFill>
                <a:srgbClr val="FF3300"/>
              </a:solidFill>
            </a:endParaRPr>
          </a:p>
          <a:p>
            <a:pPr eaLnBrk="1" hangingPunct="1">
              <a:lnSpc>
                <a:spcPct val="90000"/>
              </a:lnSpc>
              <a:spcBef>
                <a:spcPct val="0"/>
              </a:spcBef>
              <a:buClrTx/>
              <a:buSzTx/>
              <a:buFontTx/>
              <a:buNone/>
            </a:pPr>
            <a:r>
              <a:rPr lang="en-US" altLang="en-US" sz="1200" i="1" dirty="0" err="1">
                <a:solidFill>
                  <a:srgbClr val="FF3300"/>
                </a:solidFill>
              </a:rPr>
              <a:t>diese</a:t>
            </a:r>
            <a:r>
              <a:rPr lang="en-US" altLang="en-US" sz="1200" i="1" dirty="0">
                <a:solidFill>
                  <a:srgbClr val="FF3300"/>
                </a:solidFill>
              </a:rPr>
              <a:t> </a:t>
            </a:r>
            <a:r>
              <a:rPr lang="en-US" altLang="en-US" sz="1200" i="1" dirty="0" err="1">
                <a:solidFill>
                  <a:srgbClr val="FF3300"/>
                </a:solidFill>
              </a:rPr>
              <a:t>ebenfalls</a:t>
            </a:r>
            <a:r>
              <a:rPr lang="en-US" altLang="en-US" sz="1200" i="1" dirty="0">
                <a:solidFill>
                  <a:srgbClr val="FF3300"/>
                </a:solidFill>
              </a:rPr>
              <a:t> </a:t>
            </a:r>
            <a:r>
              <a:rPr lang="en-US" altLang="en-US" sz="1200" i="1" dirty="0" err="1">
                <a:solidFill>
                  <a:srgbClr val="FF3300"/>
                </a:solidFill>
              </a:rPr>
              <a:t>einzubeziehen</a:t>
            </a:r>
            <a:r>
              <a:rPr lang="en-US" altLang="en-US" sz="1200" i="1" dirty="0">
                <a:solidFill>
                  <a:srgbClr val="FF3300"/>
                </a:solidFill>
              </a:rPr>
              <a:t> </a:t>
            </a:r>
          </a:p>
        </p:txBody>
      </p:sp>
      <p:sp>
        <p:nvSpPr>
          <p:cNvPr id="37895" name="Rectangle 5"/>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378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BAAD2625-F319-4D1C-8287-A90BBEEDE9CE}" type="slidenum">
              <a:rPr lang="en-US" altLang="en-US" sz="1000"/>
              <a:t>158</a:t>
            </a:fld>
            <a:endParaRPr lang="en-US" altLang="en-US" sz="1000"/>
          </a:p>
        </p:txBody>
      </p:sp>
      <p:sp>
        <p:nvSpPr>
          <p:cNvPr id="10" name="TextBox 9">
            <a:extLst>
              <a:ext uri="{FF2B5EF4-FFF2-40B4-BE49-F238E27FC236}">
                <a16:creationId xmlns:a16="http://schemas.microsoft.com/office/drawing/2014/main" id="{0BFAAE3A-0B5A-44AF-94E0-03F6B6301109}"/>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1" name="TextBox 10">
            <a:extLst>
              <a:ext uri="{FF2B5EF4-FFF2-40B4-BE49-F238E27FC236}">
                <a16:creationId xmlns:a16="http://schemas.microsoft.com/office/drawing/2014/main" id="{E181B316-0B57-49D8-8AE9-58E86A46FD2E}"/>
              </a:ext>
            </a:extLst>
          </p:cNvPr>
          <p:cNvSpPr txBox="1"/>
          <p:nvPr/>
        </p:nvSpPr>
        <p:spPr>
          <a:xfrm>
            <a:off x="3080310" y="2720458"/>
            <a:ext cx="3145348" cy="369332"/>
          </a:xfrm>
          <a:prstGeom prst="rect">
            <a:avLst/>
          </a:prstGeom>
          <a:noFill/>
        </p:spPr>
        <p:txBody>
          <a:bodyPr wrap="square" lIns="25400" tIns="12700" rIns="25400" bIns="12700" rtlCol="0">
            <a:spAutoFit/>
          </a:bodyPr>
          <a:lstStyle/>
          <a:p>
            <a:r>
              <a:rPr lang="en-US" sz="1200" dirty="0"/>
              <a:t>Erhöhter Augeninnendruck (angeborenes Glaukom)</a:t>
            </a:r>
            <a:endParaRPr lang="en-US"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3"/>
          <p:cNvSpPr>
            <a:spLocks noGrp="1" noChangeArrowheads="1"/>
          </p:cNvSpPr>
          <p:nvPr>
            <p:ph type="body" idx="1"/>
          </p:nvPr>
        </p:nvSpPr>
        <p:spPr>
          <a:xfrm>
            <a:off x="457200" y="1719263"/>
            <a:ext cx="8686800" cy="4411662"/>
          </a:xfrm>
        </p:spPr>
        <p:txBody>
          <a:bodyPr wrap="square" lIns="25400" tIns="12700" rIns="25400" bIns="12700"/>
          <a:lstStyle/>
          <a:p>
            <a:pPr eaLnBrk="1" hangingPunct="1"/>
            <a:r>
              <a:rPr lang="en-US" altLang="en-US" sz="1200" dirty="0" err="1">
                <a:solidFill>
                  <a:schemeClr val="bg1">
                    <a:lumMod val="75000"/>
                  </a:schemeClr>
                </a:solidFill>
              </a:rPr>
              <a:t>Sklerokorneaa</a:t>
            </a:r>
            <a:r>
              <a:rPr lang="en-US" altLang="en-US" sz="1200" dirty="0">
                <a:solidFill>
                  <a:srgbClr val="FF3300"/>
                </a:solidFill>
              </a:rPr>
              <a:t>; </a:t>
            </a:r>
            <a:r>
              <a:rPr lang="en-US" altLang="en-US" sz="1200" u="sng" dirty="0">
                <a:solidFill>
                  <a:srgbClr val="FF3300"/>
                </a:solidFill>
              </a:rPr>
              <a:t>angeborene hereditäre Stromadystrophie (CHSD)</a:t>
            </a:r>
            <a:endParaRPr lang="en-US" altLang="en-US" sz="2000" u="sng" dirty="0">
              <a:solidFill>
                <a:srgbClr val="0033CC"/>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lvl="0" eaLnBrk="1" hangingPunct="1">
              <a:buClr>
                <a:srgbClr val="330066"/>
              </a:buClr>
            </a:pPr>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chemeClr val="bg1">
                    <a:lumMod val="75000"/>
                  </a:schemeClr>
                </a:solidFill>
              </a:rPr>
              <a:t>Peters-Anomalie</a:t>
            </a:r>
          </a:p>
          <a:p>
            <a:pPr eaLnBrk="1" hangingPunct="1"/>
            <a:r>
              <a:rPr lang="en-US" altLang="en-US" sz="1200" u="sng" dirty="0">
                <a:solidFill>
                  <a:srgbClr val="0000FF"/>
                </a:solidFill>
              </a:rPr>
              <a:t>Endotheliale Dystrophie (CHED)</a:t>
            </a:r>
            <a:r>
              <a:rPr lang="en-US" altLang="en-US" sz="1200" dirty="0">
                <a:solidFill>
                  <a:schemeClr val="bg1">
                    <a:lumMod val="75000"/>
                  </a:schemeClr>
                </a:solidFill>
              </a:rPr>
              <a:t>;</a:t>
            </a:r>
            <a:r>
              <a:rPr lang="en-US" altLang="en-US" sz="1200" u="sng" dirty="0">
                <a:solidFill>
                  <a:srgbClr val="0033CC"/>
                </a:solidFill>
              </a:rPr>
              <a:t> </a:t>
            </a:r>
            <a:endParaRPr lang="en-US" altLang="en-US" sz="1400" u="sng" dirty="0">
              <a:solidFill>
                <a:srgbClr val="0033CC"/>
              </a:solidFill>
            </a:endParaRPr>
          </a:p>
          <a:p>
            <a:pPr eaLnBrk="1" hangingPunct="1"/>
            <a:r>
              <a:rPr lang="en-US" altLang="en-US" sz="1200" dirty="0">
                <a:solidFill>
                  <a:schemeClr val="bg1">
                    <a:lumMod val="75000"/>
                  </a:schemeClr>
                </a:solidFill>
              </a:rPr>
              <a:t>Dermoid der Hornhaut</a:t>
            </a:r>
          </a:p>
        </p:txBody>
      </p:sp>
      <p:sp>
        <p:nvSpPr>
          <p:cNvPr id="378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BAAD2625-F319-4D1C-8287-A90BBEEDE9CE}" type="slidenum">
              <a:rPr lang="en-US" altLang="en-US" sz="1000"/>
              <a:t>159</a:t>
            </a:fld>
            <a:endParaRPr lang="en-US" altLang="en-US" sz="1000"/>
          </a:p>
        </p:txBody>
      </p:sp>
      <p:sp>
        <p:nvSpPr>
          <p:cNvPr id="10" name="TextBox 9">
            <a:extLst>
              <a:ext uri="{FF2B5EF4-FFF2-40B4-BE49-F238E27FC236}">
                <a16:creationId xmlns:a16="http://schemas.microsoft.com/office/drawing/2014/main" id="{0BFAAE3A-0B5A-44AF-94E0-03F6B6301109}"/>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1" name="TextBox 10">
            <a:extLst>
              <a:ext uri="{FF2B5EF4-FFF2-40B4-BE49-F238E27FC236}">
                <a16:creationId xmlns:a16="http://schemas.microsoft.com/office/drawing/2014/main" id="{7E0C1C6A-DD90-440D-84EF-7DF607E0F714}"/>
              </a:ext>
            </a:extLst>
          </p:cNvPr>
          <p:cNvSpPr txBox="1"/>
          <p:nvPr/>
        </p:nvSpPr>
        <p:spPr>
          <a:xfrm>
            <a:off x="838200" y="3548835"/>
            <a:ext cx="7696200" cy="579646"/>
          </a:xfrm>
          <a:prstGeom prst="rect">
            <a:avLst/>
          </a:prstGeom>
          <a:solidFill>
            <a:schemeClr val="accent6">
              <a:lumMod val="20000"/>
              <a:lumOff val="80000"/>
            </a:schemeClr>
          </a:solidFill>
          <a:ln>
            <a:solidFill>
              <a:schemeClr val="tx1"/>
            </a:solidFill>
          </a:ln>
        </p:spPr>
        <p:txBody>
          <a:bodyPr wrap="square" lIns="25400" tIns="12700" rIns="25400" bIns="12700" rtlCol="0">
            <a:spAutoFit/>
          </a:bodyPr>
          <a:lstStyle/>
          <a:p>
            <a:r>
              <a:rPr lang="en-US" sz="1200" i="1" dirty="0">
                <a:effectLst>
                  <a:outerShdw blurRad="38100" dist="38100" dir="2700000" algn="tl">
                    <a:srgbClr val="000000">
                      <a:alpha val="43137"/>
                    </a:srgbClr>
                  </a:outerShdw>
                </a:effectLst>
              </a:rPr>
              <a:t>Als Nächstes werden wir uns eingehend mit der Unterscheidung zwischen </a:t>
            </a:r>
            <a:r>
              <a:rPr lang="en-US" sz="1200" dirty="0">
                <a:solidFill>
                  <a:srgbClr val="0000FF"/>
                </a:solidFill>
                <a:effectLst>
                  <a:outerShdw blurRad="38100" dist="38100" dir="2700000" algn="tl">
                    <a:srgbClr val="000000">
                      <a:alpha val="43137"/>
                    </a:srgbClr>
                  </a:outerShdw>
                </a:effectLst>
              </a:rPr>
              <a:t>CHSD</a:t>
            </a:r>
            <a:r>
              <a:rPr lang="en-US" sz="1200" i="1" dirty="0">
                <a:effectLst>
                  <a:outerShdw blurRad="38100" dist="38100" dir="2700000" algn="tl">
                    <a:srgbClr val="000000">
                      <a:alpha val="43137"/>
                    </a:srgbClr>
                  </a:outerShdw>
                </a:effectLst>
              </a:rPr>
              <a:t>, </a:t>
            </a:r>
            <a:r>
              <a:rPr lang="en-US" sz="1200" dirty="0">
                <a:solidFill>
                  <a:srgbClr val="0000FF"/>
                </a:solidFill>
                <a:effectLst>
                  <a:outerShdw blurRad="38100" dist="38100" dir="2700000" algn="tl">
                    <a:srgbClr val="000000">
                      <a:alpha val="43137"/>
                    </a:srgbClr>
                  </a:outerShdw>
                </a:effectLst>
              </a:rPr>
              <a:t>CHED </a:t>
            </a:r>
            <a:r>
              <a:rPr lang="en-US" sz="1200" i="1" dirty="0">
                <a:effectLst>
                  <a:outerShdw blurRad="38100" dist="38100" dir="2700000" algn="tl">
                    <a:srgbClr val="000000">
                      <a:alpha val="43137"/>
                    </a:srgbClr>
                  </a:outerShdw>
                </a:effectLst>
              </a:rPr>
              <a:t>und </a:t>
            </a:r>
            <a:r>
              <a:rPr lang="en-US" sz="1200" dirty="0" err="1">
                <a:solidFill>
                  <a:srgbClr val="0000FF"/>
                </a:solidFill>
                <a:effectLst>
                  <a:outerShdw blurRad="38100" dist="38100" dir="2700000" algn="tl">
                    <a:srgbClr val="000000">
                      <a:alpha val="43137"/>
                    </a:srgbClr>
                  </a:outerShdw>
                </a:effectLst>
              </a:rPr>
              <a:t>primärem</a:t>
            </a:r>
            <a:r>
              <a:rPr lang="en-US" sz="1200" dirty="0">
                <a:solidFill>
                  <a:srgbClr val="0000FF"/>
                </a:solidFill>
                <a:effectLst>
                  <a:outerShdw blurRad="38100" dist="38100" dir="2700000" algn="tl">
                    <a:srgbClr val="000000">
                      <a:alpha val="43137"/>
                    </a:srgbClr>
                  </a:outerShdw>
                </a:effectLst>
              </a:rPr>
              <a:t> </a:t>
            </a:r>
            <a:r>
              <a:rPr lang="en-US" sz="1200" dirty="0" err="1">
                <a:solidFill>
                  <a:srgbClr val="0000FF"/>
                </a:solidFill>
                <a:effectLst>
                  <a:outerShdw blurRad="38100" dist="38100" dir="2700000" algn="tl">
                    <a:srgbClr val="000000">
                      <a:alpha val="43137"/>
                    </a:srgbClr>
                  </a:outerShdw>
                </a:effectLst>
              </a:rPr>
              <a:t>kongenitalen</a:t>
            </a:r>
            <a:r>
              <a:rPr lang="en-US" sz="1200" dirty="0">
                <a:solidFill>
                  <a:srgbClr val="0000FF"/>
                </a:solidFill>
                <a:effectLst>
                  <a:outerShdw blurRad="38100" dist="38100" dir="2700000" algn="tl">
                    <a:srgbClr val="000000">
                      <a:alpha val="43137"/>
                    </a:srgbClr>
                  </a:outerShdw>
                </a:effectLst>
              </a:rPr>
              <a:t> </a:t>
            </a:r>
            <a:r>
              <a:rPr lang="en-US" sz="1200" dirty="0" err="1">
                <a:solidFill>
                  <a:srgbClr val="0000FF"/>
                </a:solidFill>
                <a:effectLst>
                  <a:outerShdw blurRad="38100" dist="38100" dir="2700000" algn="tl">
                    <a:srgbClr val="000000">
                      <a:alpha val="43137"/>
                    </a:srgbClr>
                  </a:outerShdw>
                </a:effectLst>
              </a:rPr>
              <a:t>Glaukom</a:t>
            </a:r>
            <a:r>
              <a:rPr lang="en-US" sz="1200" dirty="0">
                <a:solidFill>
                  <a:srgbClr val="0000FF"/>
                </a:solidFill>
                <a:effectLst>
                  <a:outerShdw blurRad="38100" dist="38100" dir="2700000" algn="tl">
                    <a:srgbClr val="000000">
                      <a:alpha val="43137"/>
                    </a:srgbClr>
                  </a:outerShdw>
                </a:effectLst>
              </a:rPr>
              <a:t> </a:t>
            </a:r>
            <a:r>
              <a:rPr lang="en-US" sz="1200" i="1" dirty="0">
                <a:effectLst>
                  <a:outerShdw blurRad="38100" dist="38100" dir="2700000" algn="tl">
                    <a:srgbClr val="000000">
                      <a:alpha val="43137"/>
                    </a:srgbClr>
                  </a:outerShdw>
                </a:effectLst>
              </a:rPr>
              <a:t>befassen, indem wir die wesentlichen Unterschiede in ihren Erscheinungsbildern hervorheben</a:t>
            </a:r>
          </a:p>
        </p:txBody>
      </p:sp>
      <p:sp>
        <p:nvSpPr>
          <p:cNvPr id="12" name="TextBox 11">
            <a:extLst>
              <a:ext uri="{FF2B5EF4-FFF2-40B4-BE49-F238E27FC236}">
                <a16:creationId xmlns:a16="http://schemas.microsoft.com/office/drawing/2014/main" id="{626786FD-3D3E-44BE-9DF0-AF10F9B04559}"/>
              </a:ext>
            </a:extLst>
          </p:cNvPr>
          <p:cNvSpPr txBox="1"/>
          <p:nvPr/>
        </p:nvSpPr>
        <p:spPr>
          <a:xfrm>
            <a:off x="3113626" y="2733138"/>
            <a:ext cx="3145348" cy="369332"/>
          </a:xfrm>
          <a:prstGeom prst="rect">
            <a:avLst/>
          </a:prstGeom>
          <a:noFill/>
        </p:spPr>
        <p:txBody>
          <a:bodyPr wrap="square" lIns="25400" tIns="12700" rIns="25400" bIns="12700" rtlCol="0">
            <a:spAutoFit/>
          </a:bodyPr>
          <a:lstStyle/>
          <a:p>
            <a:r>
              <a:rPr lang="en-US" sz="1200" u="sng" dirty="0"/>
              <a:t>Erhöhter Augeninnendruck (angeborenes Glaukom)</a:t>
            </a:r>
            <a:endParaRPr lang="en-US" u="sng" dirty="0"/>
          </a:p>
        </p:txBody>
      </p:sp>
    </p:spTree>
    <p:extLst>
      <p:ext uri="{BB962C8B-B14F-4D97-AF65-F5344CB8AC3E}">
        <p14:creationId xmlns:p14="http://schemas.microsoft.com/office/powerpoint/2010/main" val="958993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16</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a:t>
            </a:r>
            <a:r>
              <a:rPr lang="en-US" altLang="en-US" sz="1200" dirty="0">
                <a:solidFill>
                  <a:srgbClr val="0000FF"/>
                </a:solidFill>
              </a:rPr>
              <a:t>die Hornhaut </a:t>
            </a:r>
            <a:r>
              <a:rPr lang="en-US" altLang="en-US" sz="1200" dirty="0">
                <a:solidFill>
                  <a:schemeClr val="bg1">
                    <a:lumMod val="65000"/>
                  </a:schemeClr>
                </a:solidFill>
              </a:rPr>
              <a:t>sieht aus wie </a:t>
            </a:r>
            <a:r>
              <a:rPr lang="en-US" altLang="en-US" sz="1200" dirty="0">
                <a:solidFill>
                  <a:srgbClr val="0000FF"/>
                </a:solidFill>
              </a:rPr>
              <a:t>die Sklera</a:t>
            </a:r>
          </a:p>
          <a:p>
            <a:pPr eaLnBrk="1" hangingPunct="1">
              <a:spcBef>
                <a:spcPct val="0"/>
              </a:spcBef>
              <a:buClrTx/>
              <a:buSzTx/>
              <a:buFontTx/>
              <a:buNone/>
            </a:pPr>
            <a:endParaRPr lang="en-US" altLang="en-US" sz="1600" dirty="0">
              <a:solidFill>
                <a:srgbClr val="CCFF99"/>
              </a:solidFill>
            </a:endParaRPr>
          </a:p>
          <a:p>
            <a:pPr eaLnBrk="1" hangingPunct="1">
              <a:spcBef>
                <a:spcPct val="0"/>
              </a:spcBef>
              <a:buClrTx/>
              <a:buSzTx/>
              <a:buFontTx/>
              <a:buNone/>
            </a:pPr>
            <a:r>
              <a:rPr lang="en-US" altLang="en-US" sz="1200" i="1" dirty="0">
                <a:solidFill>
                  <a:srgbClr val="CCFF99"/>
                </a:solidFill>
              </a:rPr>
              <a:t>Tritt sie einseitig oder beidseitig auf?</a:t>
            </a:r>
          </a:p>
          <a:p>
            <a:pPr eaLnBrk="1" hangingPunct="1">
              <a:spcBef>
                <a:spcPct val="0"/>
              </a:spcBef>
              <a:buClrTx/>
              <a:buSzTx/>
              <a:buFontTx/>
              <a:buNone/>
            </a:pPr>
            <a:r>
              <a:rPr lang="en-US" altLang="en-US" sz="1200" dirty="0">
                <a:solidFill>
                  <a:srgbClr val="CCFF99"/>
                </a:solidFill>
              </a:rPr>
              <a:t>In den allermeisten Fällen (&gt;90 %) ist sie beidseitig</a:t>
            </a:r>
          </a:p>
          <a:p>
            <a:pPr eaLnBrk="1" hangingPunct="1">
              <a:spcBef>
                <a:spcPct val="0"/>
              </a:spcBef>
              <a:buClrTx/>
              <a:buSzTx/>
              <a:buFontTx/>
              <a:buNone/>
            </a:pPr>
            <a:endParaRPr lang="en-US" altLang="en-US" sz="1600" i="1" dirty="0">
              <a:solidFill>
                <a:srgbClr val="CCFF99"/>
              </a:solidFill>
            </a:endParaRPr>
          </a:p>
          <a:p>
            <a:pPr eaLnBrk="1" hangingPunct="1">
              <a:spcBef>
                <a:spcPct val="0"/>
              </a:spcBef>
              <a:buClrTx/>
              <a:buSzTx/>
              <a:buFontTx/>
              <a:buNone/>
            </a:pPr>
            <a:r>
              <a:rPr lang="en-US" altLang="en-US" sz="1200" i="1" dirty="0">
                <a:solidFill>
                  <a:srgbClr val="CCFF99"/>
                </a:solidFill>
              </a:rPr>
              <a:t>Eine weitere angeborene Hornhautanomalie ist eng mit der </a:t>
            </a:r>
            <a:r>
              <a:rPr lang="en-US" altLang="en-US" sz="1200" i="1" dirty="0" err="1">
                <a:solidFill>
                  <a:srgbClr val="CCFF99"/>
                </a:solidFill>
              </a:rPr>
              <a:t>Sklerokornea</a:t>
            </a:r>
            <a:r>
              <a:rPr lang="en-US" altLang="en-US" sz="1200" i="1" dirty="0">
                <a:solidFill>
                  <a:srgbClr val="CCFF99"/>
                </a:solidFill>
              </a:rPr>
              <a:t> assoziiert. Um welche handelt es sich?</a:t>
            </a: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cxnSp>
        <p:nvCxnSpPr>
          <p:cNvPr id="3" name="Straight Connector 2">
            <a:extLst>
              <a:ext uri="{FF2B5EF4-FFF2-40B4-BE49-F238E27FC236}">
                <a16:creationId xmlns:a16="http://schemas.microsoft.com/office/drawing/2014/main" id="{E79F57DF-ABE0-42E5-AE99-473D43902AD8}"/>
              </a:ext>
            </a:extLst>
          </p:cNvPr>
          <p:cNvCxnSpPr>
            <a:cxnSpLocks/>
          </p:cNvCxnSpPr>
          <p:nvPr/>
        </p:nvCxnSpPr>
        <p:spPr>
          <a:xfrm>
            <a:off x="6553200" y="1828800"/>
            <a:ext cx="838200" cy="0"/>
          </a:xfrm>
          <a:prstGeom prst="line">
            <a:avLst/>
          </a:prstGeom>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12B6C493-7BA6-4CED-BB5E-8F8C59C48028}"/>
              </a:ext>
            </a:extLst>
          </p:cNvPr>
          <p:cNvSpPr txBox="1"/>
          <p:nvPr/>
        </p:nvSpPr>
        <p:spPr>
          <a:xfrm>
            <a:off x="6778176" y="1483267"/>
            <a:ext cx="388248"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lautet</a:t>
            </a:r>
          </a:p>
        </p:txBody>
      </p:sp>
      <p:sp>
        <p:nvSpPr>
          <p:cNvPr id="12" name="TextBox 11">
            <a:extLst>
              <a:ext uri="{FF2B5EF4-FFF2-40B4-BE49-F238E27FC236}">
                <a16:creationId xmlns:a16="http://schemas.microsoft.com/office/drawing/2014/main" id="{52789A69-71E0-41B6-855F-FFEFC4D4B7CA}"/>
              </a:ext>
            </a:extLst>
          </p:cNvPr>
          <p:cNvSpPr txBox="1"/>
          <p:nvPr/>
        </p:nvSpPr>
        <p:spPr>
          <a:xfrm>
            <a:off x="7924800" y="1644134"/>
            <a:ext cx="303288"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a:t>
            </a:r>
          </a:p>
        </p:txBody>
      </p:sp>
      <p:sp>
        <p:nvSpPr>
          <p:cNvPr id="13" name="TextBox 12">
            <a:extLst>
              <a:ext uri="{FF2B5EF4-FFF2-40B4-BE49-F238E27FC236}">
                <a16:creationId xmlns:a16="http://schemas.microsoft.com/office/drawing/2014/main" id="{88546415-37CB-4D09-8AD0-6609766B2171}"/>
              </a:ext>
            </a:extLst>
          </p:cNvPr>
          <p:cNvSpPr txBox="1"/>
          <p:nvPr/>
        </p:nvSpPr>
        <p:spPr>
          <a:xfrm>
            <a:off x="2590800" y="2070318"/>
            <a:ext cx="6269085" cy="1502976"/>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Ist es so, dass Hornhautgewebe buchstäblich durch Skleragewebe ersetzt wurde?</a:t>
            </a:r>
          </a:p>
          <a:p>
            <a:r>
              <a:rPr lang="en-US" sz="1200" dirty="0">
                <a:solidFill>
                  <a:schemeClr val="accent5">
                    <a:lumMod val="75000"/>
                  </a:schemeClr>
                </a:solidFill>
              </a:rPr>
              <a:t>Das hängt leider davon ab, wen man fragt. Das Cornea-Buch behauptet, dass solche Hornhäute eine „Skleralisierung“ durchlaufen haben. Das Peds-Buch stellt jedoch fest, dass die Hornhaut lediglich der Sklera „ähnelt“, und weist ausdrücklich darauf hin, dass der </a:t>
            </a:r>
            <a:r>
              <a:rPr lang="en-US" sz="1200" dirty="0" err="1">
                <a:solidFill>
                  <a:schemeClr val="accent5">
                    <a:lumMod val="75000"/>
                  </a:schemeClr>
                </a:solidFill>
              </a:rPr>
              <a:t>Begriff</a:t>
            </a:r>
            <a:r>
              <a:rPr lang="en-US" sz="1200" dirty="0">
                <a:solidFill>
                  <a:schemeClr val="accent5">
                    <a:lumMod val="75000"/>
                  </a:schemeClr>
                </a:solidFill>
              </a:rPr>
              <a:t> „</a:t>
            </a:r>
            <a:r>
              <a:rPr lang="en-US" sz="1200" dirty="0" err="1">
                <a:solidFill>
                  <a:schemeClr val="accent5">
                    <a:lumMod val="75000"/>
                  </a:schemeClr>
                </a:solidFill>
              </a:rPr>
              <a:t>Sklerokorneaus</a:t>
            </a:r>
            <a:r>
              <a:rPr lang="en-US" sz="1200" dirty="0">
                <a:solidFill>
                  <a:schemeClr val="accent5">
                    <a:lumMod val="75000"/>
                  </a:schemeClr>
                </a:solidFill>
              </a:rPr>
              <a:t>“ „beschreibend“ ist und „keinen Kausalzusammenhang nahelegt“. Tatsächlich geht das Peds-Buch sogar so weit, zu empfehlen, den Begriff gänzlich zu vermeiden.</a:t>
            </a:r>
          </a:p>
          <a:p>
            <a:r>
              <a:rPr lang="en-US" sz="1200" dirty="0">
                <a:solidFill>
                  <a:schemeClr val="accent5">
                    <a:lumMod val="75000"/>
                  </a:schemeClr>
                </a:solidFill>
              </a:rPr>
              <a:t>Caveat emptor.</a:t>
            </a:r>
          </a:p>
        </p:txBody>
      </p:sp>
    </p:spTree>
    <p:extLst>
      <p:ext uri="{BB962C8B-B14F-4D97-AF65-F5344CB8AC3E}">
        <p14:creationId xmlns:p14="http://schemas.microsoft.com/office/powerpoint/2010/main" val="266909308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160</a:t>
            </a:fld>
            <a:endParaRPr lang="en-US" altLang="en-US" sz="1000"/>
          </a:p>
        </p:txBody>
      </p:sp>
      <p:graphicFrame>
        <p:nvGraphicFramePr>
          <p:cNvPr id="4" name="Table 4">
            <a:extLst>
              <a:ext uri="{FF2B5EF4-FFF2-40B4-BE49-F238E27FC236}">
                <a16:creationId xmlns:a16="http://schemas.microsoft.com/office/drawing/2014/main" id="{F11716BA-A5E1-464D-B552-885BA009BFE0}"/>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E1E0A3"/>
                          </a:solidFill>
                        </a:rPr>
                        <a:t>Deutlich </a:t>
                      </a: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E1E0A3"/>
                          </a:solidFill>
                        </a:rPr>
                        <a:t>Leicht </a:t>
                      </a: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E1E0A3"/>
                          </a:solidFill>
                        </a:rPr>
                        <a:t>Variabel </a:t>
                      </a:r>
                      <a:r>
                        <a:rPr lang="en-US" sz="1200" dirty="0">
                          <a:solidFill>
                            <a:srgbClr val="E1E0A3"/>
                          </a:solidFill>
                        </a:rPr>
                        <a:t>erhöht (oder WNL oder dünn)</a:t>
                      </a:r>
                    </a:p>
                  </a:txBody>
                  <a:tcPr anchor="ctr">
                    <a:solidFill>
                      <a:srgbClr val="E1E0A3"/>
                    </a:solidFill>
                  </a:tcPr>
                </a:tc>
                <a:tc>
                  <a:txBody>
                    <a:bodyPr/>
                    <a:lstStyle/>
                    <a:p>
                      <a:pPr algn="ct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2" name="TextBox 1">
            <a:extLst>
              <a:ext uri="{FF2B5EF4-FFF2-40B4-BE49-F238E27FC236}">
                <a16:creationId xmlns:a16="http://schemas.microsoft.com/office/drawing/2014/main" id="{419A6338-9E20-47EA-9787-F7509D3B9F25}"/>
              </a:ext>
            </a:extLst>
          </p:cNvPr>
          <p:cNvSpPr txBox="1"/>
          <p:nvPr/>
        </p:nvSpPr>
        <p:spPr>
          <a:xfrm>
            <a:off x="3165104" y="5081617"/>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7" name="TextBox 6">
            <a:extLst>
              <a:ext uri="{FF2B5EF4-FFF2-40B4-BE49-F238E27FC236}">
                <a16:creationId xmlns:a16="http://schemas.microsoft.com/office/drawing/2014/main" id="{F976E46E-116C-40C7-9456-8BADDBC67D54}"/>
              </a:ext>
            </a:extLst>
          </p:cNvPr>
          <p:cNvSpPr txBox="1"/>
          <p:nvPr/>
        </p:nvSpPr>
        <p:spPr>
          <a:xfrm>
            <a:off x="3165104" y="3505200"/>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8" name="TextBox 7">
            <a:extLst>
              <a:ext uri="{FF2B5EF4-FFF2-40B4-BE49-F238E27FC236}">
                <a16:creationId xmlns:a16="http://schemas.microsoft.com/office/drawing/2014/main" id="{B74C15E3-B989-4034-B105-A81FB1075474}"/>
              </a:ext>
            </a:extLst>
          </p:cNvPr>
          <p:cNvSpPr txBox="1"/>
          <p:nvPr/>
        </p:nvSpPr>
        <p:spPr>
          <a:xfrm>
            <a:off x="3165104" y="4262735"/>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9" name="TextBox 8">
            <a:extLst>
              <a:ext uri="{FF2B5EF4-FFF2-40B4-BE49-F238E27FC236}">
                <a16:creationId xmlns:a16="http://schemas.microsoft.com/office/drawing/2014/main" id="{11967A68-7647-4A14-876C-682A8AA393E6}"/>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8712957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161</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6">
            <a:extLst>
              <a:ext uri="{FF2B5EF4-FFF2-40B4-BE49-F238E27FC236}">
                <a16:creationId xmlns:a16="http://schemas.microsoft.com/office/drawing/2014/main" id="{DB44A7C9-4445-42C0-A801-5FD2C9F22A8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54637664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CCT</a:t>
            </a:r>
            <a:r>
              <a:rPr lang="en-US" altLang="en-US" sz="1200" dirty="0">
                <a:solidFill>
                  <a:schemeClr val="bg1">
                    <a:lumMod val="75000"/>
                  </a:schemeClr>
                </a:solidFill>
              </a:rPr>
              <a:t>, </a:t>
            </a:r>
            <a:r>
              <a:rPr lang="en-US" altLang="en-US" sz="1200" i="1" dirty="0">
                <a:solidFill>
                  <a:schemeClr val="bg1">
                    <a:lumMod val="75000"/>
                  </a:schemeClr>
                </a:solidFill>
              </a:rPr>
              <a:t>Hornhautdurchmesser, Augeninnendruck </a:t>
            </a:r>
            <a:r>
              <a:rPr lang="en-US" altLang="en-US" sz="1200" dirty="0">
                <a:solidFill>
                  <a:schemeClr val="bg1">
                    <a:lumMod val="75000"/>
                  </a:schemeClr>
                </a:solidFill>
              </a:rPr>
              <a:t>sowie das </a:t>
            </a:r>
            <a:r>
              <a:rPr lang="en-US" altLang="en-US" sz="1200" i="1" dirty="0">
                <a:solidFill>
                  <a:schemeClr val="bg1">
                    <a:lumMod val="75000"/>
                  </a:schemeClr>
                </a:solidFill>
              </a:rPr>
              <a:t>Vorhandensein bzw. Fehlen von Tränenfluss und Lichtempfindlichkeit </a:t>
            </a:r>
            <a:r>
              <a:rPr lang="en-US" altLang="en-US" sz="1200" dirty="0">
                <a:solidFill>
                  <a:schemeClr val="bg1">
                    <a:lumMod val="75000"/>
                  </a:schemeClr>
                </a:solidFill>
              </a:rPr>
              <a:t>sind entscheidend für die Unterscheidung zwischen </a:t>
            </a:r>
            <a:r>
              <a:rPr lang="en-US" altLang="en-US" sz="1200" i="1" dirty="0">
                <a:solidFill>
                  <a:schemeClr val="bg1">
                    <a:lumMod val="75000"/>
                  </a:schemeClr>
                </a:solidFill>
              </a:rPr>
              <a:t>CHED</a:t>
            </a:r>
            <a:r>
              <a:rPr lang="en-US" altLang="en-US" sz="1200" dirty="0">
                <a:solidFill>
                  <a:schemeClr val="bg1">
                    <a:lumMod val="75000"/>
                  </a:schemeClr>
                </a:solidFill>
              </a:rPr>
              <a:t>, </a:t>
            </a:r>
            <a:r>
              <a:rPr lang="en-US" altLang="en-US" sz="1200" i="1" dirty="0">
                <a:solidFill>
                  <a:schemeClr val="bg1">
                    <a:lumMod val="75000"/>
                  </a:schemeClr>
                </a:solidFill>
              </a:rPr>
              <a:t>CHSD </a:t>
            </a:r>
            <a:r>
              <a:rPr lang="en-US" altLang="en-US" sz="1200" dirty="0">
                <a:solidFill>
                  <a:schemeClr val="bg1">
                    <a:lumMod val="75000"/>
                  </a:schemeClr>
                </a:solidFill>
              </a:rPr>
              <a:t>und </a:t>
            </a:r>
            <a:r>
              <a:rPr lang="en-US" altLang="en-US" sz="1200" i="1" dirty="0" err="1">
                <a:solidFill>
                  <a:schemeClr val="bg1">
                    <a:lumMod val="75000"/>
                  </a:schemeClr>
                </a:solidFill>
              </a:rPr>
              <a:t>primärem</a:t>
            </a:r>
            <a:r>
              <a:rPr lang="en-US" altLang="en-US" sz="1200" i="1" dirty="0">
                <a:solidFill>
                  <a:schemeClr val="bg1">
                    <a:lumMod val="75000"/>
                  </a:schemeClr>
                </a:solidFill>
              </a:rPr>
              <a:t> </a:t>
            </a:r>
            <a:r>
              <a:rPr lang="en-US" altLang="en-US" sz="1200" i="1" dirty="0" err="1">
                <a:solidFill>
                  <a:schemeClr val="bg1">
                    <a:lumMod val="75000"/>
                  </a:schemeClr>
                </a:solidFill>
              </a:rPr>
              <a:t>kongenitalen</a:t>
            </a:r>
            <a:r>
              <a:rPr lang="en-US" altLang="en-US" sz="1200" i="1" dirty="0">
                <a:solidFill>
                  <a:schemeClr val="bg1">
                    <a:lumMod val="75000"/>
                  </a:schemeClr>
                </a:solidFill>
              </a:rPr>
              <a:t> </a:t>
            </a:r>
            <a:r>
              <a:rPr lang="en-US" altLang="en-US" sz="1200" i="1" dirty="0" err="1">
                <a:solidFill>
                  <a:schemeClr val="bg1">
                    <a:lumMod val="75000"/>
                  </a:schemeClr>
                </a:solidFill>
              </a:rPr>
              <a:t>Glaukom</a:t>
            </a:r>
            <a:r>
              <a:rPr lang="en-US" altLang="en-US" sz="1200" dirty="0">
                <a:solidFill>
                  <a:schemeClr val="bg1">
                    <a:lumMod val="75000"/>
                  </a:schemeClr>
                </a:solidFill>
              </a:rPr>
              <a:t>. Füllen Sie die folgenden Lücken aus.</a:t>
            </a:r>
            <a:endParaRPr lang="en-US" altLang="en-US" sz="1800" i="1" dirty="0">
              <a:solidFill>
                <a:schemeClr val="bg1">
                  <a:lumMod val="75000"/>
                </a:schemeClr>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162</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tx1">
                              <a:lumMod val="65000"/>
                              <a:lumOff val="35000"/>
                            </a:schemeClr>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2" name="TextBox 1">
            <a:extLst>
              <a:ext uri="{FF2B5EF4-FFF2-40B4-BE49-F238E27FC236}">
                <a16:creationId xmlns:a16="http://schemas.microsoft.com/office/drawing/2014/main" id="{DF45E887-4FB2-4C0F-BD5E-3FA228D3E325}"/>
              </a:ext>
            </a:extLst>
          </p:cNvPr>
          <p:cNvSpPr txBox="1"/>
          <p:nvPr/>
        </p:nvSpPr>
        <p:spPr>
          <a:xfrm>
            <a:off x="3962400" y="3352800"/>
            <a:ext cx="4495800" cy="738664"/>
          </a:xfrm>
          <a:prstGeom prst="rect">
            <a:avLst/>
          </a:prstGeom>
          <a:solidFill>
            <a:srgbClr val="89E0FF"/>
          </a:solidFill>
        </p:spPr>
        <p:txBody>
          <a:bodyPr wrap="square" lIns="25400" tIns="12700" rIns="25400" bIns="12700" rtlCol="0">
            <a:spAutoFit/>
          </a:bodyPr>
          <a:lstStyle/>
          <a:p>
            <a:r>
              <a:rPr lang="en-US" sz="1200" dirty="0"/>
              <a:t>Wie gerade erläutert, ist die CCT bei CHED aufgrund eines Ödems, das auf eine unzureichende Endothelbarriere und Deturgeszenzfunktion zurückzuführen ist, dramatisch erhöht</a:t>
            </a:r>
          </a:p>
        </p:txBody>
      </p:sp>
      <p:sp>
        <p:nvSpPr>
          <p:cNvPr id="3" name="TextBox 2">
            <a:extLst>
              <a:ext uri="{FF2B5EF4-FFF2-40B4-BE49-F238E27FC236}">
                <a16:creationId xmlns:a16="http://schemas.microsoft.com/office/drawing/2014/main" id="{57DF8A65-7182-4D91-97BE-154764ED193A}"/>
              </a:ext>
            </a:extLst>
          </p:cNvPr>
          <p:cNvSpPr txBox="1"/>
          <p:nvPr/>
        </p:nvSpPr>
        <p:spPr>
          <a:xfrm>
            <a:off x="3235737" y="6352401"/>
            <a:ext cx="2672526" cy="276999"/>
          </a:xfrm>
          <a:prstGeom prst="rect">
            <a:avLst/>
          </a:prstGeom>
          <a:noFill/>
        </p:spPr>
        <p:txBody>
          <a:bodyPr wrap="square" lIns="25400" tIns="12700" rIns="25400" bIns="12700" rtlCol="0">
            <a:spAutoFit/>
          </a:bodyPr>
          <a:lstStyle/>
          <a:p>
            <a:pPr algn="ctr"/>
            <a:r>
              <a:rPr lang="en-US" sz="1200" i="1" dirty="0"/>
              <a:t>(Keine Frage – fahren Sie fort, wenn Sie bereit sind)</a:t>
            </a:r>
          </a:p>
        </p:txBody>
      </p:sp>
      <p:sp>
        <p:nvSpPr>
          <p:cNvPr id="8" name="TextBox 7">
            <a:extLst>
              <a:ext uri="{FF2B5EF4-FFF2-40B4-BE49-F238E27FC236}">
                <a16:creationId xmlns:a16="http://schemas.microsoft.com/office/drawing/2014/main" id="{24892788-722D-4898-8C63-D7C25033FEC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41200119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CCT</a:t>
            </a:r>
            <a:r>
              <a:rPr lang="en-US" altLang="en-US" sz="1200" dirty="0">
                <a:solidFill>
                  <a:schemeClr val="bg1">
                    <a:lumMod val="75000"/>
                  </a:schemeClr>
                </a:solidFill>
              </a:rPr>
              <a:t>, </a:t>
            </a:r>
            <a:r>
              <a:rPr lang="en-US" altLang="en-US" sz="1200" i="1" dirty="0">
                <a:solidFill>
                  <a:schemeClr val="bg1">
                    <a:lumMod val="75000"/>
                  </a:schemeClr>
                </a:solidFill>
              </a:rPr>
              <a:t>Hornhautdurchmesser, Augeninnendruck </a:t>
            </a:r>
            <a:r>
              <a:rPr lang="en-US" altLang="en-US" sz="1200" dirty="0">
                <a:solidFill>
                  <a:schemeClr val="bg1">
                    <a:lumMod val="75000"/>
                  </a:schemeClr>
                </a:solidFill>
              </a:rPr>
              <a:t>sowie das </a:t>
            </a:r>
            <a:r>
              <a:rPr lang="en-US" altLang="en-US" sz="1200" i="1" dirty="0">
                <a:solidFill>
                  <a:schemeClr val="bg1">
                    <a:lumMod val="75000"/>
                  </a:schemeClr>
                </a:solidFill>
              </a:rPr>
              <a:t>Vorhandensein bzw. Fehlen von Tränenfluss und Lichtempfindlichkeit </a:t>
            </a:r>
            <a:r>
              <a:rPr lang="en-US" altLang="en-US" sz="1200" dirty="0">
                <a:solidFill>
                  <a:schemeClr val="bg1">
                    <a:lumMod val="75000"/>
                  </a:schemeClr>
                </a:solidFill>
              </a:rPr>
              <a:t>sind entscheidend für die Unterscheidung zwischen </a:t>
            </a:r>
            <a:r>
              <a:rPr lang="en-US" altLang="en-US" sz="1200" i="1" dirty="0">
                <a:solidFill>
                  <a:schemeClr val="bg1">
                    <a:lumMod val="75000"/>
                  </a:schemeClr>
                </a:solidFill>
              </a:rPr>
              <a:t>CHED</a:t>
            </a:r>
            <a:r>
              <a:rPr lang="en-US" altLang="en-US" sz="1200" dirty="0">
                <a:solidFill>
                  <a:schemeClr val="bg1">
                    <a:lumMod val="75000"/>
                  </a:schemeClr>
                </a:solidFill>
              </a:rPr>
              <a:t>, </a:t>
            </a:r>
            <a:r>
              <a:rPr lang="en-US" altLang="en-US" sz="1200" i="1" dirty="0">
                <a:solidFill>
                  <a:schemeClr val="bg1">
                    <a:lumMod val="75000"/>
                  </a:schemeClr>
                </a:solidFill>
              </a:rPr>
              <a:t>CHSD </a:t>
            </a:r>
            <a:r>
              <a:rPr lang="en-US" altLang="en-US" sz="1200" dirty="0">
                <a:solidFill>
                  <a:schemeClr val="bg1">
                    <a:lumMod val="75000"/>
                  </a:schemeClr>
                </a:solidFill>
              </a:rPr>
              <a:t>und </a:t>
            </a:r>
            <a:r>
              <a:rPr lang="en-US" altLang="en-US" sz="1200" i="1" dirty="0" err="1">
                <a:solidFill>
                  <a:schemeClr val="bg1">
                    <a:lumMod val="75000"/>
                  </a:schemeClr>
                </a:solidFill>
              </a:rPr>
              <a:t>primärem</a:t>
            </a:r>
            <a:r>
              <a:rPr lang="en-US" altLang="en-US" sz="1200" i="1" dirty="0">
                <a:solidFill>
                  <a:schemeClr val="bg1">
                    <a:lumMod val="75000"/>
                  </a:schemeClr>
                </a:solidFill>
              </a:rPr>
              <a:t> </a:t>
            </a:r>
            <a:r>
              <a:rPr lang="en-US" altLang="en-US" sz="1200" i="1" dirty="0" err="1">
                <a:solidFill>
                  <a:schemeClr val="bg1">
                    <a:lumMod val="75000"/>
                  </a:schemeClr>
                </a:solidFill>
              </a:rPr>
              <a:t>kongenitalen</a:t>
            </a:r>
            <a:r>
              <a:rPr lang="en-US" altLang="en-US" sz="1200" i="1" dirty="0">
                <a:solidFill>
                  <a:schemeClr val="bg1">
                    <a:lumMod val="75000"/>
                  </a:schemeClr>
                </a:solidFill>
              </a:rPr>
              <a:t> </a:t>
            </a:r>
            <a:r>
              <a:rPr lang="en-US" altLang="en-US" sz="1200" i="1" dirty="0" err="1">
                <a:solidFill>
                  <a:schemeClr val="bg1">
                    <a:lumMod val="75000"/>
                  </a:schemeClr>
                </a:solidFill>
              </a:rPr>
              <a:t>Glaukom</a:t>
            </a:r>
            <a:r>
              <a:rPr lang="en-US" altLang="en-US" sz="1200" dirty="0">
                <a:solidFill>
                  <a:schemeClr val="bg1">
                    <a:lumMod val="75000"/>
                  </a:schemeClr>
                </a:solidFill>
              </a:rPr>
              <a:t>. Füllen Sie die folgenden Lücken aus.</a:t>
            </a:r>
            <a:endParaRPr lang="en-US" altLang="en-US" sz="1800" i="1" dirty="0">
              <a:solidFill>
                <a:schemeClr val="bg1">
                  <a:lumMod val="75000"/>
                </a:schemeClr>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163</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tx1">
                              <a:lumMod val="65000"/>
                              <a:lumOff val="35000"/>
                            </a:schemeClr>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2" name="TextBox 1">
            <a:extLst>
              <a:ext uri="{FF2B5EF4-FFF2-40B4-BE49-F238E27FC236}">
                <a16:creationId xmlns:a16="http://schemas.microsoft.com/office/drawing/2014/main" id="{DF45E887-4FB2-4C0F-BD5E-3FA228D3E325}"/>
              </a:ext>
            </a:extLst>
          </p:cNvPr>
          <p:cNvSpPr txBox="1"/>
          <p:nvPr/>
        </p:nvSpPr>
        <p:spPr>
          <a:xfrm>
            <a:off x="4114800" y="4201180"/>
            <a:ext cx="4267200" cy="523220"/>
          </a:xfrm>
          <a:prstGeom prst="rect">
            <a:avLst/>
          </a:prstGeom>
          <a:solidFill>
            <a:schemeClr val="accent1">
              <a:lumMod val="40000"/>
              <a:lumOff val="60000"/>
            </a:schemeClr>
          </a:solidFill>
        </p:spPr>
        <p:txBody>
          <a:bodyPr wrap="square" lIns="25400" tIns="12700" rIns="25400" bIns="12700" rtlCol="0">
            <a:spAutoFit/>
          </a:bodyPr>
          <a:lstStyle/>
          <a:p>
            <a:r>
              <a:rPr lang="en-US" sz="1200" dirty="0"/>
              <a:t>Bei CHSD ist die Hornhaut durch das Vorhandensein des Materials, das die Trübung verursacht, mäßig verdickt</a:t>
            </a:r>
          </a:p>
        </p:txBody>
      </p:sp>
      <p:sp>
        <p:nvSpPr>
          <p:cNvPr id="3" name="TextBox 2">
            <a:extLst>
              <a:ext uri="{FF2B5EF4-FFF2-40B4-BE49-F238E27FC236}">
                <a16:creationId xmlns:a16="http://schemas.microsoft.com/office/drawing/2014/main" id="{57DF8A65-7182-4D91-97BE-154764ED193A}"/>
              </a:ext>
            </a:extLst>
          </p:cNvPr>
          <p:cNvSpPr txBox="1"/>
          <p:nvPr/>
        </p:nvSpPr>
        <p:spPr>
          <a:xfrm>
            <a:off x="3235737" y="6352401"/>
            <a:ext cx="2672526" cy="276999"/>
          </a:xfrm>
          <a:prstGeom prst="rect">
            <a:avLst/>
          </a:prstGeom>
          <a:noFill/>
        </p:spPr>
        <p:txBody>
          <a:bodyPr wrap="square" lIns="25400" tIns="12700" rIns="25400" bIns="12700" rtlCol="0">
            <a:spAutoFit/>
          </a:bodyPr>
          <a:lstStyle/>
          <a:p>
            <a:pPr algn="ctr"/>
            <a:r>
              <a:rPr lang="en-US" sz="1200" i="1" dirty="0"/>
              <a:t>(Keine Frage – fahren Sie fort, wenn Sie bereit sind)</a:t>
            </a:r>
          </a:p>
        </p:txBody>
      </p:sp>
      <p:sp>
        <p:nvSpPr>
          <p:cNvPr id="8" name="TextBox 7">
            <a:extLst>
              <a:ext uri="{FF2B5EF4-FFF2-40B4-BE49-F238E27FC236}">
                <a16:creationId xmlns:a16="http://schemas.microsoft.com/office/drawing/2014/main" id="{1D7617F0-497A-4F0B-ADC0-098F86B0C993}"/>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25711846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CCT</a:t>
            </a:r>
            <a:r>
              <a:rPr lang="en-US" altLang="en-US" sz="1200" dirty="0">
                <a:solidFill>
                  <a:schemeClr val="bg1">
                    <a:lumMod val="75000"/>
                  </a:schemeClr>
                </a:solidFill>
              </a:rPr>
              <a:t>, </a:t>
            </a:r>
            <a:r>
              <a:rPr lang="en-US" altLang="en-US" sz="1200" i="1" dirty="0">
                <a:solidFill>
                  <a:schemeClr val="bg1">
                    <a:lumMod val="75000"/>
                  </a:schemeClr>
                </a:solidFill>
              </a:rPr>
              <a:t>Hornhautdurchmesser, Augeninnendruck </a:t>
            </a:r>
            <a:r>
              <a:rPr lang="en-US" altLang="en-US" sz="1200" dirty="0">
                <a:solidFill>
                  <a:schemeClr val="bg1">
                    <a:lumMod val="75000"/>
                  </a:schemeClr>
                </a:solidFill>
              </a:rPr>
              <a:t>sowie das </a:t>
            </a:r>
            <a:r>
              <a:rPr lang="en-US" altLang="en-US" sz="1200" i="1" dirty="0">
                <a:solidFill>
                  <a:schemeClr val="bg1">
                    <a:lumMod val="75000"/>
                  </a:schemeClr>
                </a:solidFill>
              </a:rPr>
              <a:t>Vorhandensein bzw. Fehlen von Tränenfluss und Lichtempfindlichkeit </a:t>
            </a:r>
            <a:r>
              <a:rPr lang="en-US" altLang="en-US" sz="1200" dirty="0">
                <a:solidFill>
                  <a:schemeClr val="bg1">
                    <a:lumMod val="75000"/>
                  </a:schemeClr>
                </a:solidFill>
              </a:rPr>
              <a:t>sind entscheidend für die Unterscheidung zwischen </a:t>
            </a:r>
            <a:r>
              <a:rPr lang="en-US" altLang="en-US" sz="1200" i="1" dirty="0">
                <a:solidFill>
                  <a:schemeClr val="bg1">
                    <a:lumMod val="75000"/>
                  </a:schemeClr>
                </a:solidFill>
              </a:rPr>
              <a:t>CHED</a:t>
            </a:r>
            <a:r>
              <a:rPr lang="en-US" altLang="en-US" sz="1200" dirty="0">
                <a:solidFill>
                  <a:schemeClr val="bg1">
                    <a:lumMod val="75000"/>
                  </a:schemeClr>
                </a:solidFill>
              </a:rPr>
              <a:t>, </a:t>
            </a:r>
            <a:r>
              <a:rPr lang="en-US" altLang="en-US" sz="1200" i="1" dirty="0">
                <a:solidFill>
                  <a:schemeClr val="bg1">
                    <a:lumMod val="75000"/>
                  </a:schemeClr>
                </a:solidFill>
              </a:rPr>
              <a:t>CHSD </a:t>
            </a:r>
            <a:r>
              <a:rPr lang="en-US" altLang="en-US" sz="1200" dirty="0">
                <a:solidFill>
                  <a:schemeClr val="bg1">
                    <a:lumMod val="75000"/>
                  </a:schemeClr>
                </a:solidFill>
              </a:rPr>
              <a:t>und </a:t>
            </a:r>
            <a:r>
              <a:rPr lang="en-US" altLang="en-US" sz="1200" i="1" dirty="0" err="1">
                <a:solidFill>
                  <a:schemeClr val="bg1">
                    <a:lumMod val="75000"/>
                  </a:schemeClr>
                </a:solidFill>
              </a:rPr>
              <a:t>primärem</a:t>
            </a:r>
            <a:r>
              <a:rPr lang="en-US" altLang="en-US" sz="1200" i="1" dirty="0">
                <a:solidFill>
                  <a:schemeClr val="bg1">
                    <a:lumMod val="75000"/>
                  </a:schemeClr>
                </a:solidFill>
              </a:rPr>
              <a:t> </a:t>
            </a:r>
            <a:r>
              <a:rPr lang="en-US" altLang="en-US" sz="1200" i="1" dirty="0" err="1">
                <a:solidFill>
                  <a:schemeClr val="bg1">
                    <a:lumMod val="75000"/>
                  </a:schemeClr>
                </a:solidFill>
              </a:rPr>
              <a:t>kongenitalen</a:t>
            </a:r>
            <a:r>
              <a:rPr lang="en-US" altLang="en-US" sz="1200" i="1" dirty="0">
                <a:solidFill>
                  <a:schemeClr val="bg1">
                    <a:lumMod val="75000"/>
                  </a:schemeClr>
                </a:solidFill>
              </a:rPr>
              <a:t> </a:t>
            </a:r>
            <a:r>
              <a:rPr lang="en-US" altLang="en-US" sz="1200" i="1" dirty="0" err="1">
                <a:solidFill>
                  <a:schemeClr val="bg1">
                    <a:lumMod val="75000"/>
                  </a:schemeClr>
                </a:solidFill>
              </a:rPr>
              <a:t>Glaukom</a:t>
            </a:r>
            <a:r>
              <a:rPr lang="en-US" altLang="en-US" sz="1200" dirty="0">
                <a:solidFill>
                  <a:schemeClr val="bg1">
                    <a:lumMod val="75000"/>
                  </a:schemeClr>
                </a:solidFill>
              </a:rPr>
              <a:t>. Füllen Sie die folgenden Lücken aus.</a:t>
            </a:r>
            <a:endParaRPr lang="en-US" altLang="en-US" sz="1800" i="1" dirty="0">
              <a:solidFill>
                <a:schemeClr val="bg1">
                  <a:lumMod val="75000"/>
                </a:schemeClr>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164</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2" name="TextBox 1">
            <a:extLst>
              <a:ext uri="{FF2B5EF4-FFF2-40B4-BE49-F238E27FC236}">
                <a16:creationId xmlns:a16="http://schemas.microsoft.com/office/drawing/2014/main" id="{DF45E887-4FB2-4C0F-BD5E-3FA228D3E325}"/>
              </a:ext>
            </a:extLst>
          </p:cNvPr>
          <p:cNvSpPr txBox="1"/>
          <p:nvPr/>
        </p:nvSpPr>
        <p:spPr>
          <a:xfrm>
            <a:off x="4191000" y="4953000"/>
            <a:ext cx="3771900" cy="738664"/>
          </a:xfrm>
          <a:prstGeom prst="rect">
            <a:avLst/>
          </a:prstGeom>
          <a:solidFill>
            <a:srgbClr val="F6F6E7"/>
          </a:solidFill>
        </p:spPr>
        <p:txBody>
          <a:bodyPr wrap="square" lIns="25400" tIns="12700" rIns="25400" bIns="12700" rtlCol="0">
            <a:spAutoFit/>
          </a:bodyPr>
          <a:lstStyle/>
          <a:p>
            <a:r>
              <a:rPr lang="en-US" sz="1200" dirty="0"/>
              <a:t>Beim kongenitalen Glaukom hängt die Hornhautdicke davon ab, 1) ob das Endothel gesund ist und 2) wie hoch der Augeninnendruck ist </a:t>
            </a:r>
          </a:p>
        </p:txBody>
      </p:sp>
      <p:sp>
        <p:nvSpPr>
          <p:cNvPr id="3" name="TextBox 2">
            <a:extLst>
              <a:ext uri="{FF2B5EF4-FFF2-40B4-BE49-F238E27FC236}">
                <a16:creationId xmlns:a16="http://schemas.microsoft.com/office/drawing/2014/main" id="{57DF8A65-7182-4D91-97BE-154764ED193A}"/>
              </a:ext>
            </a:extLst>
          </p:cNvPr>
          <p:cNvSpPr txBox="1"/>
          <p:nvPr/>
        </p:nvSpPr>
        <p:spPr>
          <a:xfrm>
            <a:off x="3235737" y="6352401"/>
            <a:ext cx="2672526" cy="276999"/>
          </a:xfrm>
          <a:prstGeom prst="rect">
            <a:avLst/>
          </a:prstGeom>
          <a:noFill/>
        </p:spPr>
        <p:txBody>
          <a:bodyPr wrap="square" lIns="25400" tIns="12700" rIns="25400" bIns="12700" rtlCol="0">
            <a:spAutoFit/>
          </a:bodyPr>
          <a:lstStyle/>
          <a:p>
            <a:pPr algn="ctr"/>
            <a:r>
              <a:rPr lang="en-US" sz="1200" i="1" dirty="0"/>
              <a:t>(Keine Frage – fahren Sie fort, wenn Sie bereit sind)</a:t>
            </a:r>
          </a:p>
        </p:txBody>
      </p:sp>
      <p:sp>
        <p:nvSpPr>
          <p:cNvPr id="8" name="TextBox 7">
            <a:extLst>
              <a:ext uri="{FF2B5EF4-FFF2-40B4-BE49-F238E27FC236}">
                <a16:creationId xmlns:a16="http://schemas.microsoft.com/office/drawing/2014/main" id="{4DB5E889-4E18-49FD-BBAD-08B42877B639}"/>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85346812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165</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E1E0A3"/>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6">
            <a:extLst>
              <a:ext uri="{FF2B5EF4-FFF2-40B4-BE49-F238E27FC236}">
                <a16:creationId xmlns:a16="http://schemas.microsoft.com/office/drawing/2014/main" id="{66278B85-8943-42FD-A46C-5AB3E84C8CFA}"/>
              </a:ext>
            </a:extLst>
          </p:cNvPr>
          <p:cNvSpPr txBox="1"/>
          <p:nvPr/>
        </p:nvSpPr>
        <p:spPr>
          <a:xfrm>
            <a:off x="4428382" y="5081617"/>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8" name="TextBox 7">
            <a:extLst>
              <a:ext uri="{FF2B5EF4-FFF2-40B4-BE49-F238E27FC236}">
                <a16:creationId xmlns:a16="http://schemas.microsoft.com/office/drawing/2014/main" id="{1BDE4A6C-A630-4EC7-AD3D-EB94D9C3E24D}"/>
              </a:ext>
            </a:extLst>
          </p:cNvPr>
          <p:cNvSpPr txBox="1"/>
          <p:nvPr/>
        </p:nvSpPr>
        <p:spPr>
          <a:xfrm>
            <a:off x="4428382" y="3505200"/>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9" name="TextBox 8">
            <a:extLst>
              <a:ext uri="{FF2B5EF4-FFF2-40B4-BE49-F238E27FC236}">
                <a16:creationId xmlns:a16="http://schemas.microsoft.com/office/drawing/2014/main" id="{FA042454-8E90-48FE-A0D7-A1658CC754A1}"/>
              </a:ext>
            </a:extLst>
          </p:cNvPr>
          <p:cNvSpPr txBox="1"/>
          <p:nvPr/>
        </p:nvSpPr>
        <p:spPr>
          <a:xfrm>
            <a:off x="4428382" y="4262735"/>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10" name="TextBox 9">
            <a:extLst>
              <a:ext uri="{FF2B5EF4-FFF2-40B4-BE49-F238E27FC236}">
                <a16:creationId xmlns:a16="http://schemas.microsoft.com/office/drawing/2014/main" id="{D346D62B-D7A8-460F-BFD4-C647BAB7E801}"/>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5301566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166</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6">
            <a:extLst>
              <a:ext uri="{FF2B5EF4-FFF2-40B4-BE49-F238E27FC236}">
                <a16:creationId xmlns:a16="http://schemas.microsoft.com/office/drawing/2014/main" id="{9F9AC018-0ED6-4DA1-A4C7-FBE6335A74D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69793610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167</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solidFill>
                            <a:schemeClr val="tx1">
                              <a:lumMod val="65000"/>
                              <a:lumOff val="35000"/>
                            </a:schemeClr>
                          </a:solidFill>
                        </a:rPr>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b="1"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1">
            <a:extLst>
              <a:ext uri="{FF2B5EF4-FFF2-40B4-BE49-F238E27FC236}">
                <a16:creationId xmlns:a16="http://schemas.microsoft.com/office/drawing/2014/main" id="{08B06064-926C-4B19-AB8D-EB2966FA4889}"/>
              </a:ext>
            </a:extLst>
          </p:cNvPr>
          <p:cNvSpPr txBox="1">
            <a:spLocks noChangeArrowheads="1"/>
          </p:cNvSpPr>
          <p:nvPr/>
        </p:nvSpPr>
        <p:spPr bwMode="auto">
          <a:xfrm>
            <a:off x="2667000" y="2808238"/>
            <a:ext cx="5640423" cy="2308324"/>
          </a:xfrm>
          <a:prstGeom prst="rect">
            <a:avLst/>
          </a:prstGeom>
          <a:solidFill>
            <a:srgbClr val="00B0F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Warum ist der Hornhautdurchmesser bei einem kongenitalen Glaukom vergrößert?</a:t>
            </a:r>
          </a:p>
          <a:p>
            <a:r>
              <a:rPr lang="en-US" altLang="en-US" sz="1200" dirty="0">
                <a:solidFill>
                  <a:srgbClr val="00B0F0"/>
                </a:solidFill>
              </a:rPr>
              <a:t>Einfache Physik – der hohe Augeninnendruck dehnt die Augenwand</a:t>
            </a:r>
          </a:p>
          <a:p>
            <a:endParaRPr lang="en-US" altLang="en-US" sz="1600" i="1" dirty="0">
              <a:solidFill>
                <a:srgbClr val="00B0F0"/>
              </a:solidFill>
            </a:endParaRPr>
          </a:p>
          <a:p>
            <a:r>
              <a:rPr lang="en-US" altLang="en-US" sz="1200" i="1" dirty="0">
                <a:solidFill>
                  <a:srgbClr val="00B0F0"/>
                </a:solidFill>
              </a:rPr>
              <a:t>Wie lautet der Fachbegriff für die Augenvergrößerung infolge eines erhöhten Augeninnendrucks bei einem angeborenen Glaukom?</a:t>
            </a:r>
          </a:p>
          <a:p>
            <a:r>
              <a:rPr lang="en-US" altLang="en-US" sz="1200" dirty="0" err="1">
                <a:solidFill>
                  <a:srgbClr val="00B0F0"/>
                </a:solidFill>
              </a:rPr>
              <a:t>Buphthalmus</a:t>
            </a:r>
            <a:endParaRPr lang="en-US" altLang="en-US" sz="1600" dirty="0">
              <a:solidFill>
                <a:srgbClr val="00B0F0"/>
              </a:solidFill>
            </a:endParaRPr>
          </a:p>
          <a:p>
            <a:endParaRPr lang="en-US" altLang="en-US" sz="1600" i="1" dirty="0">
              <a:solidFill>
                <a:srgbClr val="00B0F0"/>
              </a:solidFill>
            </a:endParaRPr>
          </a:p>
          <a:p>
            <a:r>
              <a:rPr lang="en-US" altLang="en-US" sz="1200" i="1" dirty="0">
                <a:solidFill>
                  <a:srgbClr val="00B0F0"/>
                </a:solidFill>
              </a:rPr>
              <a:t>Wie lautet die englische Übersetzung für </a:t>
            </a:r>
            <a:r>
              <a:rPr lang="en-US" altLang="en-US" sz="1200" dirty="0" err="1">
                <a:solidFill>
                  <a:srgbClr val="00B0F0"/>
                </a:solidFill>
              </a:rPr>
              <a:t>Buphthalmus</a:t>
            </a:r>
            <a:r>
              <a:rPr lang="en-US" altLang="en-US" sz="1200" i="1" dirty="0">
                <a:solidFill>
                  <a:srgbClr val="00B0F0"/>
                </a:solidFill>
              </a:rPr>
              <a:t>?</a:t>
            </a:r>
          </a:p>
          <a:p>
            <a:r>
              <a:rPr lang="en-US" altLang="en-US" sz="1200" dirty="0">
                <a:solidFill>
                  <a:srgbClr val="00B0F0"/>
                </a:solidFill>
              </a:rPr>
              <a:t>„Ochsenauge“</a:t>
            </a:r>
          </a:p>
        </p:txBody>
      </p:sp>
      <p:sp>
        <p:nvSpPr>
          <p:cNvPr id="2" name="Oval 1">
            <a:extLst>
              <a:ext uri="{FF2B5EF4-FFF2-40B4-BE49-F238E27FC236}">
                <a16:creationId xmlns:a16="http://schemas.microsoft.com/office/drawing/2014/main" id="{BA50E8B9-40D4-40C8-9D07-F57801DD9E33}"/>
              </a:ext>
            </a:extLst>
          </p:cNvPr>
          <p:cNvSpPr/>
          <p:nvPr/>
        </p:nvSpPr>
        <p:spPr>
          <a:xfrm>
            <a:off x="4081670" y="5029200"/>
            <a:ext cx="117613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0AF45D9-59DA-4AD4-BB53-21DCC4029BE1}"/>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46483648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168</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solidFill>
                            <a:schemeClr val="tx1">
                              <a:lumMod val="65000"/>
                              <a:lumOff val="35000"/>
                            </a:schemeClr>
                          </a:solidFill>
                        </a:rPr>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b="1"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1">
            <a:extLst>
              <a:ext uri="{FF2B5EF4-FFF2-40B4-BE49-F238E27FC236}">
                <a16:creationId xmlns:a16="http://schemas.microsoft.com/office/drawing/2014/main" id="{08B06064-926C-4B19-AB8D-EB2966FA4889}"/>
              </a:ext>
            </a:extLst>
          </p:cNvPr>
          <p:cNvSpPr txBox="1">
            <a:spLocks noChangeArrowheads="1"/>
          </p:cNvSpPr>
          <p:nvPr/>
        </p:nvSpPr>
        <p:spPr bwMode="auto">
          <a:xfrm>
            <a:off x="2667000" y="2808238"/>
            <a:ext cx="5640423" cy="2308324"/>
          </a:xfrm>
          <a:prstGeom prst="rect">
            <a:avLst/>
          </a:prstGeom>
          <a:solidFill>
            <a:srgbClr val="00B0F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Warum ist der Hornhautdurchmesser bei einem kongenitalen Glaukom vergrößert?</a:t>
            </a:r>
          </a:p>
          <a:p>
            <a:r>
              <a:rPr lang="en-US" altLang="en-US" sz="1200" dirty="0">
                <a:solidFill>
                  <a:schemeClr val="bg1"/>
                </a:solidFill>
              </a:rPr>
              <a:t>Einfache Physik – der hohe Augeninnendruck dehnt die Augenwand</a:t>
            </a:r>
          </a:p>
          <a:p>
            <a:endParaRPr lang="en-US" altLang="en-US" sz="1600" i="1" dirty="0">
              <a:solidFill>
                <a:srgbClr val="00B0F0"/>
              </a:solidFill>
            </a:endParaRPr>
          </a:p>
          <a:p>
            <a:r>
              <a:rPr lang="en-US" altLang="en-US" sz="1200" i="1" dirty="0">
                <a:solidFill>
                  <a:srgbClr val="00B0F0"/>
                </a:solidFill>
              </a:rPr>
              <a:t>Wie lautet der Fachbegriff für die Augenvergrößerung infolge eines erhöhten Augeninnendrucks bei einem angeborenen Glaukom?</a:t>
            </a:r>
          </a:p>
          <a:p>
            <a:r>
              <a:rPr lang="en-US" altLang="en-US" sz="1200" dirty="0" err="1">
                <a:solidFill>
                  <a:srgbClr val="00B0F0"/>
                </a:solidFill>
              </a:rPr>
              <a:t>Buphthalmus</a:t>
            </a:r>
            <a:endParaRPr lang="en-US" altLang="en-US" sz="1600" dirty="0">
              <a:solidFill>
                <a:srgbClr val="00B0F0"/>
              </a:solidFill>
            </a:endParaRPr>
          </a:p>
          <a:p>
            <a:endParaRPr lang="en-US" altLang="en-US" sz="1600" i="1" dirty="0">
              <a:solidFill>
                <a:srgbClr val="00B0F0"/>
              </a:solidFill>
            </a:endParaRPr>
          </a:p>
          <a:p>
            <a:r>
              <a:rPr lang="en-US" altLang="en-US" sz="1200" i="1" dirty="0">
                <a:solidFill>
                  <a:srgbClr val="00B0F0"/>
                </a:solidFill>
              </a:rPr>
              <a:t>Wie lautet die englische Übersetzung für </a:t>
            </a:r>
            <a:r>
              <a:rPr lang="en-US" altLang="en-US" sz="1200" dirty="0" err="1">
                <a:solidFill>
                  <a:srgbClr val="00B0F0"/>
                </a:solidFill>
              </a:rPr>
              <a:t>Buphthalmus</a:t>
            </a:r>
            <a:r>
              <a:rPr lang="en-US" altLang="en-US" sz="1200" i="1" dirty="0">
                <a:solidFill>
                  <a:srgbClr val="00B0F0"/>
                </a:solidFill>
              </a:rPr>
              <a:t>?</a:t>
            </a:r>
          </a:p>
          <a:p>
            <a:r>
              <a:rPr lang="en-US" altLang="en-US" sz="1200" dirty="0">
                <a:solidFill>
                  <a:srgbClr val="00B0F0"/>
                </a:solidFill>
              </a:rPr>
              <a:t>„Ochsenauge“</a:t>
            </a:r>
          </a:p>
        </p:txBody>
      </p:sp>
      <p:sp>
        <p:nvSpPr>
          <p:cNvPr id="2" name="Oval 1">
            <a:extLst>
              <a:ext uri="{FF2B5EF4-FFF2-40B4-BE49-F238E27FC236}">
                <a16:creationId xmlns:a16="http://schemas.microsoft.com/office/drawing/2014/main" id="{BA50E8B9-40D4-40C8-9D07-F57801DD9E33}"/>
              </a:ext>
            </a:extLst>
          </p:cNvPr>
          <p:cNvSpPr/>
          <p:nvPr/>
        </p:nvSpPr>
        <p:spPr>
          <a:xfrm>
            <a:off x="4081670" y="5029200"/>
            <a:ext cx="117613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2DD658-E124-42C7-A0E5-A9009F2B812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5575763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Slide Number Placeholder 3">
            <a:extLst>
              <a:ext uri="{FF2B5EF4-FFF2-40B4-BE49-F238E27FC236}">
                <a16:creationId xmlns:a16="http://schemas.microsoft.com/office/drawing/2014/main" id="{8B56CD27-1A0F-4CB3-9DDA-128DC36720BD}"/>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74082CA-E57F-403B-B361-6FF24479DE5D}" type="slidenum">
              <a:rPr lang="en-US" altLang="en-US" smtClean="0"/>
              <a:t>169</a:t>
            </a:fld>
            <a:endParaRPr lang="en-US" altLang="en-US"/>
          </a:p>
        </p:txBody>
      </p:sp>
      <p:sp>
        <p:nvSpPr>
          <p:cNvPr id="457731" name="TextBox 4">
            <a:extLst>
              <a:ext uri="{FF2B5EF4-FFF2-40B4-BE49-F238E27FC236}">
                <a16:creationId xmlns:a16="http://schemas.microsoft.com/office/drawing/2014/main" id="{7960E035-4244-49CD-B233-18542ADD11E5}"/>
              </a:ext>
            </a:extLst>
          </p:cNvPr>
          <p:cNvSpPr txBox="1">
            <a:spLocks noChangeArrowheads="1"/>
          </p:cNvSpPr>
          <p:nvPr/>
        </p:nvSpPr>
        <p:spPr bwMode="auto">
          <a:xfrm>
            <a:off x="1876397" y="6107113"/>
            <a:ext cx="53912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t>Angeborenes Glaukom: Vergrößerter Hornhautdurchmesser</a:t>
            </a:r>
          </a:p>
        </p:txBody>
      </p:sp>
      <p:pic>
        <p:nvPicPr>
          <p:cNvPr id="457733" name="Picture 2" descr="Congenital glaucoma (Buph-corn edema) - American Academy of Ophthalmology">
            <a:extLst>
              <a:ext uri="{FF2B5EF4-FFF2-40B4-BE49-F238E27FC236}">
                <a16:creationId xmlns:a16="http://schemas.microsoft.com/office/drawing/2014/main" id="{2C3D2C62-2FDB-4CD5-9633-D918C3FF79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92225"/>
            <a:ext cx="5943600" cy="427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D6E45C9-F38B-4E1A-B50B-D072C387093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4194139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17</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a:t>
            </a:r>
            <a:r>
              <a:rPr lang="en-US" altLang="en-US" sz="1200" dirty="0">
                <a:solidFill>
                  <a:srgbClr val="0000FF"/>
                </a:solidFill>
              </a:rPr>
              <a:t>die Hornhaut </a:t>
            </a:r>
            <a:r>
              <a:rPr lang="en-US" altLang="en-US" sz="1200" dirty="0">
                <a:solidFill>
                  <a:schemeClr val="bg1">
                    <a:lumMod val="65000"/>
                  </a:schemeClr>
                </a:solidFill>
              </a:rPr>
              <a:t>sieht aus wie </a:t>
            </a:r>
            <a:r>
              <a:rPr lang="en-US" altLang="en-US" sz="1200" dirty="0">
                <a:solidFill>
                  <a:srgbClr val="0000FF"/>
                </a:solidFill>
              </a:rPr>
              <a:t>die Sklera</a:t>
            </a:r>
          </a:p>
          <a:p>
            <a:pPr eaLnBrk="1" hangingPunct="1">
              <a:spcBef>
                <a:spcPct val="0"/>
              </a:spcBef>
              <a:buClrTx/>
              <a:buSzTx/>
              <a:buFontTx/>
              <a:buNone/>
            </a:pPr>
            <a:endParaRPr lang="en-US" altLang="en-US" sz="1600" dirty="0">
              <a:solidFill>
                <a:srgbClr val="CCFF99"/>
              </a:solidFill>
            </a:endParaRPr>
          </a:p>
          <a:p>
            <a:pPr eaLnBrk="1" hangingPunct="1">
              <a:spcBef>
                <a:spcPct val="0"/>
              </a:spcBef>
              <a:buClrTx/>
              <a:buSzTx/>
              <a:buFontTx/>
              <a:buNone/>
            </a:pPr>
            <a:r>
              <a:rPr lang="en-US" altLang="en-US" sz="1200" i="1" dirty="0">
                <a:solidFill>
                  <a:srgbClr val="CCFF99"/>
                </a:solidFill>
              </a:rPr>
              <a:t>Tritt sie einseitig oder beidseitig auf?</a:t>
            </a:r>
          </a:p>
          <a:p>
            <a:pPr eaLnBrk="1" hangingPunct="1">
              <a:spcBef>
                <a:spcPct val="0"/>
              </a:spcBef>
              <a:buClrTx/>
              <a:buSzTx/>
              <a:buFontTx/>
              <a:buNone/>
            </a:pPr>
            <a:r>
              <a:rPr lang="en-US" altLang="en-US" sz="1200" dirty="0">
                <a:solidFill>
                  <a:srgbClr val="CCFF99"/>
                </a:solidFill>
              </a:rPr>
              <a:t>In den allermeisten Fällen (&gt;90 %) ist sie beidseitig</a:t>
            </a:r>
          </a:p>
          <a:p>
            <a:pPr eaLnBrk="1" hangingPunct="1">
              <a:spcBef>
                <a:spcPct val="0"/>
              </a:spcBef>
              <a:buClrTx/>
              <a:buSzTx/>
              <a:buFontTx/>
              <a:buNone/>
            </a:pPr>
            <a:endParaRPr lang="en-US" altLang="en-US" sz="1600" i="1" dirty="0">
              <a:solidFill>
                <a:srgbClr val="CCFF99"/>
              </a:solidFill>
            </a:endParaRPr>
          </a:p>
          <a:p>
            <a:pPr eaLnBrk="1" hangingPunct="1">
              <a:spcBef>
                <a:spcPct val="0"/>
              </a:spcBef>
              <a:buClrTx/>
              <a:buSzTx/>
              <a:buFontTx/>
              <a:buNone/>
            </a:pPr>
            <a:r>
              <a:rPr lang="en-US" altLang="en-US" sz="1200" i="1" dirty="0">
                <a:solidFill>
                  <a:srgbClr val="CCFF99"/>
                </a:solidFill>
              </a:rPr>
              <a:t>Eine weitere angeborene Hornhautanomalie ist eng mit der </a:t>
            </a:r>
            <a:r>
              <a:rPr lang="en-US" altLang="en-US" sz="1200" i="1" dirty="0" err="1">
                <a:solidFill>
                  <a:srgbClr val="CCFF99"/>
                </a:solidFill>
              </a:rPr>
              <a:t>Sklerokornea</a:t>
            </a:r>
            <a:r>
              <a:rPr lang="en-US" altLang="en-US" sz="1200" i="1" dirty="0">
                <a:solidFill>
                  <a:srgbClr val="CCFF99"/>
                </a:solidFill>
              </a:rPr>
              <a:t> assoziiert. Um welche handelt es sich?</a:t>
            </a: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cxnSp>
        <p:nvCxnSpPr>
          <p:cNvPr id="3" name="Straight Connector 2">
            <a:extLst>
              <a:ext uri="{FF2B5EF4-FFF2-40B4-BE49-F238E27FC236}">
                <a16:creationId xmlns:a16="http://schemas.microsoft.com/office/drawing/2014/main" id="{E79F57DF-ABE0-42E5-AE99-473D43902AD8}"/>
              </a:ext>
            </a:extLst>
          </p:cNvPr>
          <p:cNvCxnSpPr>
            <a:cxnSpLocks/>
          </p:cNvCxnSpPr>
          <p:nvPr/>
        </p:nvCxnSpPr>
        <p:spPr>
          <a:xfrm>
            <a:off x="6553200" y="1828800"/>
            <a:ext cx="838200" cy="0"/>
          </a:xfrm>
          <a:prstGeom prst="line">
            <a:avLst/>
          </a:prstGeom>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12B6C493-7BA6-4CED-BB5E-8F8C59C48028}"/>
              </a:ext>
            </a:extLst>
          </p:cNvPr>
          <p:cNvSpPr txBox="1"/>
          <p:nvPr/>
        </p:nvSpPr>
        <p:spPr>
          <a:xfrm>
            <a:off x="6778176" y="1483267"/>
            <a:ext cx="388248"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lautet</a:t>
            </a:r>
          </a:p>
        </p:txBody>
      </p:sp>
      <p:sp>
        <p:nvSpPr>
          <p:cNvPr id="12" name="TextBox 11">
            <a:extLst>
              <a:ext uri="{FF2B5EF4-FFF2-40B4-BE49-F238E27FC236}">
                <a16:creationId xmlns:a16="http://schemas.microsoft.com/office/drawing/2014/main" id="{52789A69-71E0-41B6-855F-FFEFC4D4B7CA}"/>
              </a:ext>
            </a:extLst>
          </p:cNvPr>
          <p:cNvSpPr txBox="1"/>
          <p:nvPr/>
        </p:nvSpPr>
        <p:spPr>
          <a:xfrm>
            <a:off x="7924800" y="1644134"/>
            <a:ext cx="303288"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a:t>
            </a:r>
          </a:p>
        </p:txBody>
      </p:sp>
      <p:sp>
        <p:nvSpPr>
          <p:cNvPr id="13" name="TextBox 12">
            <a:extLst>
              <a:ext uri="{FF2B5EF4-FFF2-40B4-BE49-F238E27FC236}">
                <a16:creationId xmlns:a16="http://schemas.microsoft.com/office/drawing/2014/main" id="{88546415-37CB-4D09-8AD0-6609766B2171}"/>
              </a:ext>
            </a:extLst>
          </p:cNvPr>
          <p:cNvSpPr txBox="1"/>
          <p:nvPr/>
        </p:nvSpPr>
        <p:spPr>
          <a:xfrm>
            <a:off x="2590800" y="2070318"/>
            <a:ext cx="6269085" cy="1502976"/>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Ist es so, dass Hornhautgewebe buchstäblich durch Skleragewebe ersetzt wurde?</a:t>
            </a:r>
          </a:p>
          <a:p>
            <a:r>
              <a:rPr lang="en-US" sz="1200" dirty="0">
                <a:solidFill>
                  <a:srgbClr val="0000FF"/>
                </a:solidFill>
              </a:rPr>
              <a:t>Das hängt leider davon ab, wen man fragt. Das Cornea-Buch behauptet, dass solche Hornhäute eine „Skleralisierung“ durchlaufen haben. Das Peds-Buch stellt jedoch fest, dass die Hornhaut lediglich der Sklera „ähnelt“, und weist ausdrücklich darauf hin, dass der </a:t>
            </a:r>
            <a:r>
              <a:rPr lang="en-US" sz="1200" dirty="0" err="1">
                <a:solidFill>
                  <a:srgbClr val="0000FF"/>
                </a:solidFill>
              </a:rPr>
              <a:t>Begriff</a:t>
            </a:r>
            <a:r>
              <a:rPr lang="en-US" sz="1200" dirty="0">
                <a:solidFill>
                  <a:srgbClr val="0000FF"/>
                </a:solidFill>
              </a:rPr>
              <a:t> „</a:t>
            </a:r>
            <a:r>
              <a:rPr lang="en-US" sz="1200" dirty="0" err="1">
                <a:solidFill>
                  <a:srgbClr val="0000FF"/>
                </a:solidFill>
              </a:rPr>
              <a:t>Sklerokorneaus</a:t>
            </a:r>
            <a:r>
              <a:rPr lang="en-US" sz="1200" dirty="0">
                <a:solidFill>
                  <a:srgbClr val="0000FF"/>
                </a:solidFill>
              </a:rPr>
              <a:t>“ „beschreibend“ ist und „keinen Kausalzusammenhang nahelegt“.</a:t>
            </a:r>
            <a:r>
              <a:rPr lang="en-US" sz="1200" dirty="0"/>
              <a:t> </a:t>
            </a:r>
            <a:r>
              <a:rPr lang="en-US" sz="1200" dirty="0">
                <a:solidFill>
                  <a:schemeClr val="accent5">
                    <a:lumMod val="75000"/>
                  </a:schemeClr>
                </a:solidFill>
              </a:rPr>
              <a:t>Tatsächlich geht das Peds-Buch sogar so weit, zu empfehlen, den Begriff gänzlich zu vermeiden.</a:t>
            </a:r>
          </a:p>
          <a:p>
            <a:r>
              <a:rPr lang="en-US" sz="1200" dirty="0">
                <a:solidFill>
                  <a:schemeClr val="accent5">
                    <a:lumMod val="75000"/>
                  </a:schemeClr>
                </a:solidFill>
              </a:rPr>
              <a:t>Caveat emptor.</a:t>
            </a:r>
          </a:p>
        </p:txBody>
      </p:sp>
    </p:spTree>
    <p:extLst>
      <p:ext uri="{BB962C8B-B14F-4D97-AF65-F5344CB8AC3E}">
        <p14:creationId xmlns:p14="http://schemas.microsoft.com/office/powerpoint/2010/main" val="279344356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170</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solidFill>
                            <a:schemeClr val="tx1">
                              <a:lumMod val="65000"/>
                              <a:lumOff val="35000"/>
                            </a:schemeClr>
                          </a:solidFill>
                        </a:rPr>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b="1"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1">
            <a:extLst>
              <a:ext uri="{FF2B5EF4-FFF2-40B4-BE49-F238E27FC236}">
                <a16:creationId xmlns:a16="http://schemas.microsoft.com/office/drawing/2014/main" id="{08B06064-926C-4B19-AB8D-EB2966FA4889}"/>
              </a:ext>
            </a:extLst>
          </p:cNvPr>
          <p:cNvSpPr txBox="1">
            <a:spLocks noChangeArrowheads="1"/>
          </p:cNvSpPr>
          <p:nvPr/>
        </p:nvSpPr>
        <p:spPr bwMode="auto">
          <a:xfrm>
            <a:off x="2667000" y="2808238"/>
            <a:ext cx="5640423" cy="2308324"/>
          </a:xfrm>
          <a:prstGeom prst="rect">
            <a:avLst/>
          </a:prstGeom>
          <a:solidFill>
            <a:srgbClr val="00B0F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Warum ist der Hornhautdurchmesser bei einem kongenitalen Glaukom vergrößert?</a:t>
            </a:r>
          </a:p>
          <a:p>
            <a:r>
              <a:rPr lang="en-US" altLang="en-US" sz="1200" dirty="0">
                <a:solidFill>
                  <a:schemeClr val="bg1"/>
                </a:solidFill>
              </a:rPr>
              <a:t>Einfache Physik – der hohe Augeninnendruck dehnt die Augenwand</a:t>
            </a:r>
          </a:p>
          <a:p>
            <a:endParaRPr lang="en-US" altLang="en-US" sz="1600" i="1" dirty="0">
              <a:solidFill>
                <a:schemeClr val="bg1"/>
              </a:solidFill>
            </a:endParaRPr>
          </a:p>
          <a:p>
            <a:r>
              <a:rPr lang="en-US" altLang="en-US" sz="1200" i="1" dirty="0">
                <a:solidFill>
                  <a:schemeClr val="bg1"/>
                </a:solidFill>
              </a:rPr>
              <a:t>Wie lautet der Fachbegriff für die Augenvergrößerung infolge eines erhöhten Augeninnendrucks bei einem angeborenen Glaukom?</a:t>
            </a:r>
          </a:p>
          <a:p>
            <a:r>
              <a:rPr lang="en-US" altLang="en-US" sz="1200" dirty="0" err="1">
                <a:solidFill>
                  <a:srgbClr val="00B0F0"/>
                </a:solidFill>
              </a:rPr>
              <a:t>Buphthalmus</a:t>
            </a:r>
            <a:endParaRPr lang="en-US" altLang="en-US" sz="1600" dirty="0">
              <a:solidFill>
                <a:srgbClr val="00B0F0"/>
              </a:solidFill>
            </a:endParaRPr>
          </a:p>
          <a:p>
            <a:endParaRPr lang="en-US" altLang="en-US" sz="1600" i="1" dirty="0">
              <a:solidFill>
                <a:srgbClr val="00B0F0"/>
              </a:solidFill>
            </a:endParaRPr>
          </a:p>
          <a:p>
            <a:r>
              <a:rPr lang="en-US" altLang="en-US" sz="1200" i="1" dirty="0">
                <a:solidFill>
                  <a:srgbClr val="00B0F0"/>
                </a:solidFill>
              </a:rPr>
              <a:t>Wie lautet die englische Übersetzung für </a:t>
            </a:r>
            <a:r>
              <a:rPr lang="en-US" altLang="en-US" sz="1200" dirty="0" err="1">
                <a:solidFill>
                  <a:srgbClr val="00B0F0"/>
                </a:solidFill>
              </a:rPr>
              <a:t>Buphthalmus</a:t>
            </a:r>
            <a:r>
              <a:rPr lang="en-US" altLang="en-US" sz="1200" i="1" dirty="0">
                <a:solidFill>
                  <a:srgbClr val="00B0F0"/>
                </a:solidFill>
              </a:rPr>
              <a:t>?</a:t>
            </a:r>
          </a:p>
          <a:p>
            <a:r>
              <a:rPr lang="en-US" altLang="en-US" sz="1200" dirty="0">
                <a:solidFill>
                  <a:srgbClr val="00B0F0"/>
                </a:solidFill>
              </a:rPr>
              <a:t>„Ochsenauge“</a:t>
            </a:r>
          </a:p>
        </p:txBody>
      </p:sp>
      <p:sp>
        <p:nvSpPr>
          <p:cNvPr id="2" name="Oval 1">
            <a:extLst>
              <a:ext uri="{FF2B5EF4-FFF2-40B4-BE49-F238E27FC236}">
                <a16:creationId xmlns:a16="http://schemas.microsoft.com/office/drawing/2014/main" id="{BA50E8B9-40D4-40C8-9D07-F57801DD9E33}"/>
              </a:ext>
            </a:extLst>
          </p:cNvPr>
          <p:cNvSpPr/>
          <p:nvPr/>
        </p:nvSpPr>
        <p:spPr>
          <a:xfrm>
            <a:off x="4081670" y="5029200"/>
            <a:ext cx="117613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D93C295-1BC9-4659-823D-7879B457D020}"/>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81001118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171</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solidFill>
                            <a:schemeClr val="tx1">
                              <a:lumMod val="65000"/>
                              <a:lumOff val="35000"/>
                            </a:schemeClr>
                          </a:solidFill>
                        </a:rPr>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b="1"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1">
            <a:extLst>
              <a:ext uri="{FF2B5EF4-FFF2-40B4-BE49-F238E27FC236}">
                <a16:creationId xmlns:a16="http://schemas.microsoft.com/office/drawing/2014/main" id="{08B06064-926C-4B19-AB8D-EB2966FA4889}"/>
              </a:ext>
            </a:extLst>
          </p:cNvPr>
          <p:cNvSpPr txBox="1">
            <a:spLocks noChangeArrowheads="1"/>
          </p:cNvSpPr>
          <p:nvPr/>
        </p:nvSpPr>
        <p:spPr bwMode="auto">
          <a:xfrm>
            <a:off x="2667000" y="2808238"/>
            <a:ext cx="5640423" cy="2308324"/>
          </a:xfrm>
          <a:prstGeom prst="rect">
            <a:avLst/>
          </a:prstGeom>
          <a:solidFill>
            <a:srgbClr val="00B0F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Warum ist der Hornhautdurchmesser bei einem kongenitalen Glaukom vergrößert?</a:t>
            </a:r>
          </a:p>
          <a:p>
            <a:r>
              <a:rPr lang="en-US" altLang="en-US" sz="1200" dirty="0">
                <a:solidFill>
                  <a:schemeClr val="bg1"/>
                </a:solidFill>
              </a:rPr>
              <a:t>Einfache Physik – der hohe Augeninnendruck dehnt die Augenwand</a:t>
            </a:r>
          </a:p>
          <a:p>
            <a:endParaRPr lang="en-US" altLang="en-US" sz="1600" i="1" dirty="0">
              <a:solidFill>
                <a:schemeClr val="bg1"/>
              </a:solidFill>
            </a:endParaRPr>
          </a:p>
          <a:p>
            <a:r>
              <a:rPr lang="en-US" altLang="en-US" sz="1200" i="1" dirty="0">
                <a:solidFill>
                  <a:schemeClr val="bg1"/>
                </a:solidFill>
              </a:rPr>
              <a:t>Wie lautet der Fachbegriff für die Augenvergrößerung infolge eines erhöhten Augeninnendrucks bei einem angeborenen Glaukom?</a:t>
            </a:r>
          </a:p>
          <a:p>
            <a:r>
              <a:rPr lang="en-US" altLang="en-US" sz="1200" dirty="0" err="1">
                <a:solidFill>
                  <a:schemeClr val="bg1"/>
                </a:solidFill>
              </a:rPr>
              <a:t>Buphthalmus</a:t>
            </a:r>
            <a:endParaRPr lang="en-US" altLang="en-US" sz="1600" dirty="0">
              <a:solidFill>
                <a:srgbClr val="00B0F0"/>
              </a:solidFill>
            </a:endParaRPr>
          </a:p>
          <a:p>
            <a:endParaRPr lang="en-US" altLang="en-US" sz="1600" i="1" dirty="0">
              <a:solidFill>
                <a:srgbClr val="00B0F0"/>
              </a:solidFill>
            </a:endParaRPr>
          </a:p>
          <a:p>
            <a:r>
              <a:rPr lang="en-US" altLang="en-US" sz="1200" i="1" dirty="0">
                <a:solidFill>
                  <a:srgbClr val="00B0F0"/>
                </a:solidFill>
              </a:rPr>
              <a:t>Wie lautet die englische Übersetzung für </a:t>
            </a:r>
            <a:r>
              <a:rPr lang="en-US" altLang="en-US" sz="1200" dirty="0" err="1">
                <a:solidFill>
                  <a:srgbClr val="00B0F0"/>
                </a:solidFill>
              </a:rPr>
              <a:t>Buphthalmus</a:t>
            </a:r>
            <a:r>
              <a:rPr lang="en-US" altLang="en-US" sz="1200" i="1" dirty="0">
                <a:solidFill>
                  <a:srgbClr val="00B0F0"/>
                </a:solidFill>
              </a:rPr>
              <a:t>?</a:t>
            </a:r>
          </a:p>
          <a:p>
            <a:r>
              <a:rPr lang="en-US" altLang="en-US" sz="1200" dirty="0">
                <a:solidFill>
                  <a:srgbClr val="00B0F0"/>
                </a:solidFill>
              </a:rPr>
              <a:t>„Ochsenauge“</a:t>
            </a:r>
          </a:p>
        </p:txBody>
      </p:sp>
      <p:sp>
        <p:nvSpPr>
          <p:cNvPr id="2" name="Oval 1">
            <a:extLst>
              <a:ext uri="{FF2B5EF4-FFF2-40B4-BE49-F238E27FC236}">
                <a16:creationId xmlns:a16="http://schemas.microsoft.com/office/drawing/2014/main" id="{BA50E8B9-40D4-40C8-9D07-F57801DD9E33}"/>
              </a:ext>
            </a:extLst>
          </p:cNvPr>
          <p:cNvSpPr/>
          <p:nvPr/>
        </p:nvSpPr>
        <p:spPr>
          <a:xfrm>
            <a:off x="4081670" y="5029200"/>
            <a:ext cx="117613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A8F8B0A-8485-4BAD-A2A9-D59AF0CCC03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64932776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Slide Number Placeholder 3">
            <a:extLst>
              <a:ext uri="{FF2B5EF4-FFF2-40B4-BE49-F238E27FC236}">
                <a16:creationId xmlns:a16="http://schemas.microsoft.com/office/drawing/2014/main" id="{2EA94F51-BCFF-4FD3-9EBD-39414B73D24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890FDAD-885F-4F26-8A04-4535333B8364}" type="slidenum">
              <a:rPr lang="en-US" altLang="en-US" smtClean="0"/>
              <a:t>172</a:t>
            </a:fld>
            <a:endParaRPr lang="en-US" altLang="en-US"/>
          </a:p>
        </p:txBody>
      </p:sp>
      <p:sp>
        <p:nvSpPr>
          <p:cNvPr id="476163" name="TextBox 4">
            <a:extLst>
              <a:ext uri="{FF2B5EF4-FFF2-40B4-BE49-F238E27FC236}">
                <a16:creationId xmlns:a16="http://schemas.microsoft.com/office/drawing/2014/main" id="{F773A2A6-1D88-40EB-8452-C0BBE150A822}"/>
              </a:ext>
            </a:extLst>
          </p:cNvPr>
          <p:cNvSpPr txBox="1">
            <a:spLocks noChangeArrowheads="1"/>
          </p:cNvSpPr>
          <p:nvPr/>
        </p:nvSpPr>
        <p:spPr bwMode="auto">
          <a:xfrm>
            <a:off x="2454275" y="6107113"/>
            <a:ext cx="4237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a:t>Angeborenes Glaukom: Buphthalmus OD</a:t>
            </a:r>
          </a:p>
        </p:txBody>
      </p:sp>
      <p:pic>
        <p:nvPicPr>
          <p:cNvPr id="476165" name="Picture 2" descr="Congenital Glaucoma - Europe - American Academy of Ophthalmology">
            <a:extLst>
              <a:ext uri="{FF2B5EF4-FFF2-40B4-BE49-F238E27FC236}">
                <a16:creationId xmlns:a16="http://schemas.microsoft.com/office/drawing/2014/main" id="{7C3C9A5F-C0AB-4E7D-8E84-0B245244D2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5600" y="1682750"/>
            <a:ext cx="5892800" cy="349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394E4E1-04DF-46CA-A071-7294620634AA}"/>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99112649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173</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solidFill>
                            <a:schemeClr val="tx1">
                              <a:lumMod val="65000"/>
                              <a:lumOff val="35000"/>
                            </a:schemeClr>
                          </a:solidFill>
                        </a:rPr>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b="1"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1">
            <a:extLst>
              <a:ext uri="{FF2B5EF4-FFF2-40B4-BE49-F238E27FC236}">
                <a16:creationId xmlns:a16="http://schemas.microsoft.com/office/drawing/2014/main" id="{08B06064-926C-4B19-AB8D-EB2966FA4889}"/>
              </a:ext>
            </a:extLst>
          </p:cNvPr>
          <p:cNvSpPr txBox="1">
            <a:spLocks noChangeArrowheads="1"/>
          </p:cNvSpPr>
          <p:nvPr/>
        </p:nvSpPr>
        <p:spPr bwMode="auto">
          <a:xfrm>
            <a:off x="2667000" y="2808238"/>
            <a:ext cx="5640423" cy="2308324"/>
          </a:xfrm>
          <a:prstGeom prst="rect">
            <a:avLst/>
          </a:prstGeom>
          <a:solidFill>
            <a:srgbClr val="00B0F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Warum ist der Hornhautdurchmesser bei einem angeborenen Glaukom vergrößert?</a:t>
            </a:r>
          </a:p>
          <a:p>
            <a:r>
              <a:rPr lang="en-US" altLang="en-US" sz="1200" dirty="0">
                <a:solidFill>
                  <a:schemeClr val="bg1"/>
                </a:solidFill>
              </a:rPr>
              <a:t>Einfache Physik – der hohe Augeninnendruck dehnt die Augenwand</a:t>
            </a:r>
          </a:p>
          <a:p>
            <a:endParaRPr lang="en-US" altLang="en-US" sz="1600" i="1" dirty="0">
              <a:solidFill>
                <a:schemeClr val="bg1"/>
              </a:solidFill>
            </a:endParaRPr>
          </a:p>
          <a:p>
            <a:r>
              <a:rPr lang="en-US" altLang="en-US" sz="1200" i="1" dirty="0">
                <a:solidFill>
                  <a:schemeClr val="bg1"/>
                </a:solidFill>
              </a:rPr>
              <a:t>Wie lautet der Fachbegriff für die Augenvergrößerung infolge eines erhöhten Augeninnendrucks bei einem angeborenen Glaukom?</a:t>
            </a:r>
          </a:p>
          <a:p>
            <a:r>
              <a:rPr lang="en-US" altLang="en-US" sz="1200" dirty="0" err="1">
                <a:solidFill>
                  <a:schemeClr val="bg1"/>
                </a:solidFill>
              </a:rPr>
              <a:t>Buphthalmus</a:t>
            </a:r>
            <a:endParaRPr lang="en-US" altLang="en-US" sz="1600" dirty="0">
              <a:solidFill>
                <a:schemeClr val="bg1"/>
              </a:solidFill>
            </a:endParaRPr>
          </a:p>
          <a:p>
            <a:endParaRPr lang="en-US" altLang="en-US" sz="1600" i="1" dirty="0">
              <a:solidFill>
                <a:schemeClr val="bg1"/>
              </a:solidFill>
            </a:endParaRPr>
          </a:p>
          <a:p>
            <a:r>
              <a:rPr lang="en-US" altLang="en-US" sz="1200" i="1" dirty="0">
                <a:solidFill>
                  <a:schemeClr val="bg1"/>
                </a:solidFill>
              </a:rPr>
              <a:t>Wie lautet die englische Übersetzung für </a:t>
            </a:r>
            <a:r>
              <a:rPr lang="en-US" altLang="en-US" sz="1200" dirty="0" err="1">
                <a:solidFill>
                  <a:schemeClr val="bg1"/>
                </a:solidFill>
              </a:rPr>
              <a:t>Buphthalmus</a:t>
            </a:r>
            <a:r>
              <a:rPr lang="en-US" altLang="en-US" sz="1200" i="1" dirty="0">
                <a:solidFill>
                  <a:schemeClr val="bg1"/>
                </a:solidFill>
              </a:rPr>
              <a:t>?</a:t>
            </a:r>
          </a:p>
          <a:p>
            <a:r>
              <a:rPr lang="en-US" altLang="en-US" sz="1200" dirty="0">
                <a:solidFill>
                  <a:srgbClr val="00B0F0"/>
                </a:solidFill>
              </a:rPr>
              <a:t>„Ochsenauge“</a:t>
            </a:r>
          </a:p>
        </p:txBody>
      </p:sp>
      <p:sp>
        <p:nvSpPr>
          <p:cNvPr id="2" name="Oval 1">
            <a:extLst>
              <a:ext uri="{FF2B5EF4-FFF2-40B4-BE49-F238E27FC236}">
                <a16:creationId xmlns:a16="http://schemas.microsoft.com/office/drawing/2014/main" id="{BA50E8B9-40D4-40C8-9D07-F57801DD9E33}"/>
              </a:ext>
            </a:extLst>
          </p:cNvPr>
          <p:cNvSpPr/>
          <p:nvPr/>
        </p:nvSpPr>
        <p:spPr>
          <a:xfrm>
            <a:off x="4081670" y="5029200"/>
            <a:ext cx="117613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72BF251-4D57-4021-A748-1A7975C64D20}"/>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61049845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174</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solidFill>
                            <a:schemeClr val="tx1">
                              <a:lumMod val="65000"/>
                              <a:lumOff val="35000"/>
                            </a:schemeClr>
                          </a:solidFill>
                        </a:rPr>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b="1"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1">
            <a:extLst>
              <a:ext uri="{FF2B5EF4-FFF2-40B4-BE49-F238E27FC236}">
                <a16:creationId xmlns:a16="http://schemas.microsoft.com/office/drawing/2014/main" id="{08B06064-926C-4B19-AB8D-EB2966FA4889}"/>
              </a:ext>
            </a:extLst>
          </p:cNvPr>
          <p:cNvSpPr txBox="1">
            <a:spLocks noChangeArrowheads="1"/>
          </p:cNvSpPr>
          <p:nvPr/>
        </p:nvSpPr>
        <p:spPr bwMode="auto">
          <a:xfrm>
            <a:off x="2667000" y="2808238"/>
            <a:ext cx="5640423" cy="2308324"/>
          </a:xfrm>
          <a:prstGeom prst="rect">
            <a:avLst/>
          </a:prstGeom>
          <a:solidFill>
            <a:srgbClr val="00B0F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solidFill>
                  <a:schemeClr val="bg1"/>
                </a:solidFill>
              </a:rPr>
              <a:t>Warum ist der Hornhautdurchmesser bei einem kongenitalen Glaukom vergrößert?</a:t>
            </a:r>
          </a:p>
          <a:p>
            <a:r>
              <a:rPr lang="en-US" altLang="en-US" sz="1200">
                <a:solidFill>
                  <a:schemeClr val="bg1"/>
                </a:solidFill>
              </a:rPr>
              <a:t>Einfache Physik – der hohe Augeninnendruck dehnt die Augenwand</a:t>
            </a:r>
          </a:p>
          <a:p>
            <a:endParaRPr lang="en-US" altLang="en-US" sz="1600" i="1">
              <a:solidFill>
                <a:schemeClr val="bg1"/>
              </a:solidFill>
            </a:endParaRPr>
          </a:p>
          <a:p>
            <a:r>
              <a:rPr lang="en-US" altLang="en-US" sz="1200" i="1">
                <a:solidFill>
                  <a:schemeClr val="bg1"/>
                </a:solidFill>
              </a:rPr>
              <a:t>Wie lautet der Fachbegriff für die Augenvergrößerung infolge eines erhöhten Augeninnendrucks bei einem angeborenen Glaukom?</a:t>
            </a:r>
          </a:p>
          <a:p>
            <a:r>
              <a:rPr lang="en-US" altLang="en-US" sz="1200">
                <a:solidFill>
                  <a:schemeClr val="bg1"/>
                </a:solidFill>
              </a:rPr>
              <a:t>Buphthalmus</a:t>
            </a:r>
          </a:p>
          <a:p>
            <a:endParaRPr lang="en-US" altLang="en-US" sz="1600" i="1">
              <a:solidFill>
                <a:schemeClr val="bg1"/>
              </a:solidFill>
            </a:endParaRPr>
          </a:p>
          <a:p>
            <a:r>
              <a:rPr lang="en-US" altLang="en-US" sz="1200" i="1">
                <a:solidFill>
                  <a:schemeClr val="bg1"/>
                </a:solidFill>
              </a:rPr>
              <a:t>Wie lautet die englische Übersetzung für </a:t>
            </a:r>
            <a:r>
              <a:rPr lang="en-US" altLang="en-US" sz="1200">
                <a:solidFill>
                  <a:schemeClr val="bg1"/>
                </a:solidFill>
              </a:rPr>
              <a:t>Buphthalmus</a:t>
            </a:r>
            <a:r>
              <a:rPr lang="en-US" altLang="en-US" sz="1200" i="1">
                <a:solidFill>
                  <a:schemeClr val="bg1"/>
                </a:solidFill>
              </a:rPr>
              <a:t>?</a:t>
            </a:r>
          </a:p>
          <a:p>
            <a:r>
              <a:rPr lang="en-US" altLang="en-US" sz="1200">
                <a:solidFill>
                  <a:schemeClr val="bg1"/>
                </a:solidFill>
              </a:rPr>
              <a:t>„Ochsenauge“</a:t>
            </a:r>
          </a:p>
        </p:txBody>
      </p:sp>
      <p:sp>
        <p:nvSpPr>
          <p:cNvPr id="2" name="Oval 1">
            <a:extLst>
              <a:ext uri="{FF2B5EF4-FFF2-40B4-BE49-F238E27FC236}">
                <a16:creationId xmlns:a16="http://schemas.microsoft.com/office/drawing/2014/main" id="{BA50E8B9-40D4-40C8-9D07-F57801DD9E33}"/>
              </a:ext>
            </a:extLst>
          </p:cNvPr>
          <p:cNvSpPr/>
          <p:nvPr/>
        </p:nvSpPr>
        <p:spPr>
          <a:xfrm>
            <a:off x="4081670" y="5029200"/>
            <a:ext cx="117613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534B958-3C4F-4E50-89A8-DA47C48BEDB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62252352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175</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solidFill>
                            <a:schemeClr val="tx1">
                              <a:lumMod val="65000"/>
                              <a:lumOff val="35000"/>
                            </a:schemeClr>
                          </a:solidFill>
                        </a:rPr>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Augeninnendruck</a:t>
                      </a:r>
                    </a:p>
                  </a:txBody>
                  <a:tcPr anchor="ctr">
                    <a:solidFill>
                      <a:schemeClr val="accent1">
                        <a:lumMod val="75000"/>
                      </a:schemeClr>
                    </a:solidFill>
                  </a:tcPr>
                </a:tc>
                <a:tc>
                  <a:txBody>
                    <a:bodyPr/>
                    <a:lstStyle/>
                    <a:p>
                      <a:pPr algn="ctr"/>
                      <a:r>
                        <a:rPr lang="en-US" sz="1200" i="1" dirty="0">
                          <a:solidFill>
                            <a:schemeClr val="tx1">
                              <a:lumMod val="65000"/>
                              <a:lumOff val="35000"/>
                            </a:schemeClr>
                          </a:solidFill>
                        </a:rPr>
                        <a:t>Tränenfluss/</a:t>
                      </a:r>
                    </a:p>
                    <a:p>
                      <a:pPr algn="ctr"/>
                      <a:r>
                        <a:rPr lang="en-US" sz="1200" i="1" dirty="0">
                          <a:solidFill>
                            <a:schemeClr val="tx1">
                              <a:lumMod val="65000"/>
                              <a:lumOff val="35000"/>
                            </a:schemeClr>
                          </a:solidFill>
                        </a:rPr>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tx1">
                              <a:lumMod val="65000"/>
                              <a:lumOff val="35000"/>
                            </a:schemeClr>
                          </a:solidFill>
                        </a:rPr>
                        <a:t>CHED</a:t>
                      </a:r>
                    </a:p>
                  </a:txBody>
                  <a:tcPr anchor="ctr">
                    <a:solidFill>
                      <a:schemeClr val="accent1">
                        <a:lumMod val="75000"/>
                      </a:schemeClr>
                    </a:solidFill>
                  </a:tcPr>
                </a:tc>
                <a:tc>
                  <a:txBody>
                    <a:bodyPr/>
                    <a:lstStyle/>
                    <a:p>
                      <a:pPr algn="ctr"/>
                      <a:r>
                        <a:rPr lang="en-US" sz="1200" b="1" dirty="0">
                          <a:solidFill>
                            <a:schemeClr val="bg1">
                              <a:lumMod val="65000"/>
                            </a:schemeClr>
                          </a:solidFill>
                        </a:rPr>
                        <a:t>Deutlich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tx1">
                              <a:lumMod val="65000"/>
                              <a:lumOff val="35000"/>
                            </a:schemeClr>
                          </a:solidFill>
                        </a:rPr>
                        <a:t>CHSD</a:t>
                      </a:r>
                    </a:p>
                  </a:txBody>
                  <a:tcPr anchor="ctr">
                    <a:solidFill>
                      <a:schemeClr val="accent1">
                        <a:lumMod val="75000"/>
                      </a:schemeClr>
                    </a:solidFill>
                  </a:tcPr>
                </a:tc>
                <a:tc>
                  <a:txBody>
                    <a:bodyPr/>
                    <a:lstStyle/>
                    <a:p>
                      <a:pPr algn="ctr"/>
                      <a:r>
                        <a:rPr lang="en-US" sz="1200" b="1" dirty="0">
                          <a:solidFill>
                            <a:schemeClr val="bg1">
                              <a:lumMod val="65000"/>
                            </a:schemeClr>
                          </a:solidFill>
                        </a:rPr>
                        <a:t>Leicht </a:t>
                      </a:r>
                      <a:r>
                        <a:rPr lang="en-US" sz="1200" dirty="0">
                          <a:solidFill>
                            <a:schemeClr val="bg1">
                              <a:lumMod val="65000"/>
                            </a:schemeClr>
                          </a:solidFill>
                        </a:rPr>
                        <a:t>erhöht</a:t>
                      </a:r>
                    </a:p>
                  </a:txBody>
                  <a:tcPr anchor="ctr">
                    <a:solidFill>
                      <a:srgbClr val="E1E0A3"/>
                    </a:solidFill>
                  </a:tcPr>
                </a:tc>
                <a:tc>
                  <a:txBody>
                    <a:bodyPr/>
                    <a:lstStyle/>
                    <a:p>
                      <a:pPr algn="ctr"/>
                      <a:r>
                        <a:rPr lang="en-US" sz="1200" dirty="0">
                          <a:solidFill>
                            <a:schemeClr val="bg1">
                              <a:lumMod val="65000"/>
                            </a:schemeClr>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chemeClr val="bg1">
                              <a:lumMod val="65000"/>
                            </a:schemeClr>
                          </a:solidFill>
                        </a:rPr>
                        <a:t>Variabel </a:t>
                      </a:r>
                      <a:r>
                        <a:rPr lang="en-US" sz="1200" dirty="0">
                          <a:solidFill>
                            <a:schemeClr val="bg1">
                              <a:lumMod val="65000"/>
                            </a:schemeClr>
                          </a:solidFill>
                        </a:rPr>
                        <a:t>erhöht (oder WNL oder dünn)</a:t>
                      </a:r>
                    </a:p>
                  </a:txBody>
                  <a:tcPr anchor="ctr">
                    <a:solidFill>
                      <a:srgbClr val="E1E0A3"/>
                    </a:solidFill>
                  </a:tcPr>
                </a:tc>
                <a:tc>
                  <a:txBody>
                    <a:bodyPr/>
                    <a:lstStyle/>
                    <a:p>
                      <a:pPr algn="ctr"/>
                      <a:r>
                        <a:rPr lang="en-US" sz="1200" b="1"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1">
            <a:extLst>
              <a:ext uri="{FF2B5EF4-FFF2-40B4-BE49-F238E27FC236}">
                <a16:creationId xmlns:a16="http://schemas.microsoft.com/office/drawing/2014/main" id="{08B06064-926C-4B19-AB8D-EB2966FA4889}"/>
              </a:ext>
            </a:extLst>
          </p:cNvPr>
          <p:cNvSpPr txBox="1">
            <a:spLocks noChangeArrowheads="1"/>
          </p:cNvSpPr>
          <p:nvPr/>
        </p:nvSpPr>
        <p:spPr bwMode="auto">
          <a:xfrm>
            <a:off x="2667000" y="2808238"/>
            <a:ext cx="5640423" cy="2308324"/>
          </a:xfrm>
          <a:prstGeom prst="rect">
            <a:avLst/>
          </a:prstGeom>
          <a:solidFill>
            <a:srgbClr val="00B0F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solidFill>
                  <a:schemeClr val="bg1">
                    <a:lumMod val="50000"/>
                  </a:schemeClr>
                </a:solidFill>
              </a:rPr>
              <a:t>Warum ist der Hornhautdurchmesser bei einem kongenitalen Glaukom vergrößert?</a:t>
            </a:r>
          </a:p>
          <a:p>
            <a:r>
              <a:rPr lang="en-US" altLang="en-US" sz="1200">
                <a:solidFill>
                  <a:schemeClr val="bg1">
                    <a:lumMod val="50000"/>
                  </a:schemeClr>
                </a:solidFill>
              </a:rPr>
              <a:t>Einfache Physik – der hohe Augeninnendruck dehnt die Augenwand</a:t>
            </a:r>
          </a:p>
          <a:p>
            <a:endParaRPr lang="en-US" altLang="en-US" sz="1600" i="1">
              <a:solidFill>
                <a:schemeClr val="bg1">
                  <a:lumMod val="50000"/>
                </a:schemeClr>
              </a:solidFill>
            </a:endParaRPr>
          </a:p>
          <a:p>
            <a:r>
              <a:rPr lang="en-US" altLang="en-US" sz="1200" i="1">
                <a:solidFill>
                  <a:schemeClr val="bg1">
                    <a:lumMod val="50000"/>
                  </a:schemeClr>
                </a:solidFill>
              </a:rPr>
              <a:t>Wie lautet der Fachbegriff für die Augenvergrößerung infolge eines erhöhten Augeninnendrucks bei einem angeborenen Glaukom?</a:t>
            </a:r>
          </a:p>
          <a:p>
            <a:r>
              <a:rPr lang="en-US" altLang="en-US" sz="1200">
                <a:solidFill>
                  <a:schemeClr val="bg1">
                    <a:lumMod val="50000"/>
                  </a:schemeClr>
                </a:solidFill>
              </a:rPr>
              <a:t>Buphthalmus</a:t>
            </a:r>
          </a:p>
          <a:p>
            <a:endParaRPr lang="en-US" altLang="en-US" sz="1600" i="1">
              <a:solidFill>
                <a:schemeClr val="bg1">
                  <a:lumMod val="50000"/>
                </a:schemeClr>
              </a:solidFill>
            </a:endParaRPr>
          </a:p>
          <a:p>
            <a:r>
              <a:rPr lang="en-US" altLang="en-US" sz="1200" i="1">
                <a:solidFill>
                  <a:schemeClr val="bg1">
                    <a:lumMod val="50000"/>
                  </a:schemeClr>
                </a:solidFill>
              </a:rPr>
              <a:t>Wie lautet die englische Übersetzung für </a:t>
            </a:r>
            <a:r>
              <a:rPr lang="en-US" altLang="en-US" sz="1200">
                <a:solidFill>
                  <a:schemeClr val="bg1">
                    <a:lumMod val="50000"/>
                  </a:schemeClr>
                </a:solidFill>
              </a:rPr>
              <a:t>Buphthalmus</a:t>
            </a:r>
            <a:r>
              <a:rPr lang="en-US" altLang="en-US" sz="1200" i="1">
                <a:solidFill>
                  <a:schemeClr val="bg1">
                    <a:lumMod val="50000"/>
                  </a:schemeClr>
                </a:solidFill>
              </a:rPr>
              <a:t>?</a:t>
            </a:r>
          </a:p>
          <a:p>
            <a:r>
              <a:rPr lang="en-US" altLang="en-US" sz="1200">
                <a:solidFill>
                  <a:schemeClr val="bg1">
                    <a:lumMod val="50000"/>
                  </a:schemeClr>
                </a:solidFill>
              </a:rPr>
              <a:t>„Ochsenauge“</a:t>
            </a:r>
          </a:p>
        </p:txBody>
      </p:sp>
      <p:sp>
        <p:nvSpPr>
          <p:cNvPr id="2" name="Oval 1">
            <a:extLst>
              <a:ext uri="{FF2B5EF4-FFF2-40B4-BE49-F238E27FC236}">
                <a16:creationId xmlns:a16="http://schemas.microsoft.com/office/drawing/2014/main" id="{BA50E8B9-40D4-40C8-9D07-F57801DD9E33}"/>
              </a:ext>
            </a:extLst>
          </p:cNvPr>
          <p:cNvSpPr/>
          <p:nvPr/>
        </p:nvSpPr>
        <p:spPr>
          <a:xfrm>
            <a:off x="4081670" y="5029200"/>
            <a:ext cx="117613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2">
            <a:extLst>
              <a:ext uri="{FF2B5EF4-FFF2-40B4-BE49-F238E27FC236}">
                <a16:creationId xmlns:a16="http://schemas.microsoft.com/office/drawing/2014/main" id="{FDBB2AE3-9FA8-4120-A2DC-6516A0FB8EDA}"/>
              </a:ext>
            </a:extLst>
          </p:cNvPr>
          <p:cNvSpPr txBox="1">
            <a:spLocks noChangeArrowheads="1"/>
          </p:cNvSpPr>
          <p:nvPr/>
        </p:nvSpPr>
        <p:spPr bwMode="auto">
          <a:xfrm>
            <a:off x="627028" y="3693766"/>
            <a:ext cx="7889944" cy="584775"/>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chemeClr val="bg1"/>
                </a:solidFill>
              </a:rPr>
              <a:t>Und wie bereits in der Folienreihe erwähnt, verursacht der hohe Augeninnendruck bei angeborenem Glaukom </a:t>
            </a:r>
            <a:r>
              <a:rPr lang="en-US" altLang="en-US" sz="1200" i="1" dirty="0">
                <a:solidFill>
                  <a:schemeClr val="bg1"/>
                </a:solidFill>
              </a:rPr>
              <a:t>Haab-Streifen </a:t>
            </a:r>
            <a:r>
              <a:rPr lang="en-US" altLang="en-US" sz="1200" dirty="0">
                <a:solidFill>
                  <a:schemeClr val="bg1"/>
                </a:solidFill>
              </a:rPr>
              <a:t>– horizontale Risse in der Descemet-Membran und dem darüberliegenden Endothel</a:t>
            </a:r>
          </a:p>
        </p:txBody>
      </p:sp>
      <p:sp>
        <p:nvSpPr>
          <p:cNvPr id="9" name="TextBox 8">
            <a:extLst>
              <a:ext uri="{FF2B5EF4-FFF2-40B4-BE49-F238E27FC236}">
                <a16:creationId xmlns:a16="http://schemas.microsoft.com/office/drawing/2014/main" id="{9E11E21A-F0DB-44A6-BD8C-60072EA9A360}"/>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87828893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Slide Number Placeholder 3">
            <a:extLst>
              <a:ext uri="{FF2B5EF4-FFF2-40B4-BE49-F238E27FC236}">
                <a16:creationId xmlns:a16="http://schemas.microsoft.com/office/drawing/2014/main" id="{31510747-FA3A-4384-A9E2-395B6D64B5C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9B96918-41BC-443D-A793-5F4ECE3557E9}" type="slidenum">
              <a:rPr lang="en-US" altLang="en-US" smtClean="0"/>
              <a:t>176</a:t>
            </a:fld>
            <a:endParaRPr lang="en-US" altLang="en-US"/>
          </a:p>
        </p:txBody>
      </p:sp>
      <p:sp>
        <p:nvSpPr>
          <p:cNvPr id="468996" name="TextBox 5">
            <a:extLst>
              <a:ext uri="{FF2B5EF4-FFF2-40B4-BE49-F238E27FC236}">
                <a16:creationId xmlns:a16="http://schemas.microsoft.com/office/drawing/2014/main" id="{31C8A618-1F08-42D6-B65A-A6A3B3629F4A}"/>
              </a:ext>
            </a:extLst>
          </p:cNvPr>
          <p:cNvSpPr txBox="1">
            <a:spLocks noChangeArrowheads="1"/>
          </p:cNvSpPr>
          <p:nvPr/>
        </p:nvSpPr>
        <p:spPr bwMode="auto">
          <a:xfrm>
            <a:off x="989292" y="6107113"/>
            <a:ext cx="71654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dirty="0"/>
              <a:t>Horizontale Descemet-Risse (</a:t>
            </a:r>
            <a:r>
              <a:rPr lang="en-US" altLang="en-US" sz="1200" i="1" dirty="0"/>
              <a:t>Haab-Streifen</a:t>
            </a:r>
            <a:r>
              <a:rPr lang="en-US" altLang="en-US" sz="1200" dirty="0"/>
              <a:t>) beim angeborenen Glaukom</a:t>
            </a:r>
          </a:p>
        </p:txBody>
      </p:sp>
      <p:pic>
        <p:nvPicPr>
          <p:cNvPr id="468997" name="Picture 6">
            <a:extLst>
              <a:ext uri="{FF2B5EF4-FFF2-40B4-BE49-F238E27FC236}">
                <a16:creationId xmlns:a16="http://schemas.microsoft.com/office/drawing/2014/main" id="{A9B48D6D-C7B7-4A95-AE7C-89DA346C9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1100" y="1827213"/>
            <a:ext cx="4038600"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998" name="Picture 7">
            <a:extLst>
              <a:ext uri="{FF2B5EF4-FFF2-40B4-BE49-F238E27FC236}">
                <a16:creationId xmlns:a16="http://schemas.microsoft.com/office/drawing/2014/main" id="{392E7A92-D896-464D-B238-4914F3C609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1827213"/>
            <a:ext cx="4568825"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3D3D3D3-7B1C-4890-8A70-592971C3036A}"/>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90993955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177</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0000FF"/>
                          </a:solidFill>
                        </a:rPr>
                        <a:t>Erhöht</a:t>
                      </a:r>
                    </a:p>
                  </a:txBody>
                  <a:tcPr anchor="ctr">
                    <a:solidFill>
                      <a:srgbClr val="E1E0A3"/>
                    </a:solidFill>
                  </a:tcPr>
                </a:tc>
                <a:tc>
                  <a:txBody>
                    <a:bodyPr/>
                    <a:lstStyle/>
                    <a:p>
                      <a:pPr algn="ctr"/>
                      <a:r>
                        <a:rPr lang="en-US" sz="1200" dirty="0">
                          <a:solidFill>
                            <a:srgbClr val="E1E0A3"/>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6">
            <a:extLst>
              <a:ext uri="{FF2B5EF4-FFF2-40B4-BE49-F238E27FC236}">
                <a16:creationId xmlns:a16="http://schemas.microsoft.com/office/drawing/2014/main" id="{417565FF-89A9-46C4-B6CD-D97DA3ECCBE0}"/>
              </a:ext>
            </a:extLst>
          </p:cNvPr>
          <p:cNvSpPr txBox="1"/>
          <p:nvPr/>
        </p:nvSpPr>
        <p:spPr>
          <a:xfrm>
            <a:off x="5571382" y="5081617"/>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8" name="TextBox 7">
            <a:extLst>
              <a:ext uri="{FF2B5EF4-FFF2-40B4-BE49-F238E27FC236}">
                <a16:creationId xmlns:a16="http://schemas.microsoft.com/office/drawing/2014/main" id="{9B5D63EE-7EE8-47B9-B03C-DB45993EE7E8}"/>
              </a:ext>
            </a:extLst>
          </p:cNvPr>
          <p:cNvSpPr txBox="1"/>
          <p:nvPr/>
        </p:nvSpPr>
        <p:spPr>
          <a:xfrm>
            <a:off x="5571382" y="3505200"/>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9" name="TextBox 8">
            <a:extLst>
              <a:ext uri="{FF2B5EF4-FFF2-40B4-BE49-F238E27FC236}">
                <a16:creationId xmlns:a16="http://schemas.microsoft.com/office/drawing/2014/main" id="{AECA4DB9-568A-4801-8626-4AE00A97F76A}"/>
              </a:ext>
            </a:extLst>
          </p:cNvPr>
          <p:cNvSpPr txBox="1"/>
          <p:nvPr/>
        </p:nvSpPr>
        <p:spPr>
          <a:xfrm>
            <a:off x="5571382" y="4262735"/>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10" name="TextBox 9">
            <a:extLst>
              <a:ext uri="{FF2B5EF4-FFF2-40B4-BE49-F238E27FC236}">
                <a16:creationId xmlns:a16="http://schemas.microsoft.com/office/drawing/2014/main" id="{E70A74BA-CB69-40E3-B0DC-38CF179479D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424450592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178</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6">
            <a:extLst>
              <a:ext uri="{FF2B5EF4-FFF2-40B4-BE49-F238E27FC236}">
                <a16:creationId xmlns:a16="http://schemas.microsoft.com/office/drawing/2014/main" id="{D1B11FA6-93BC-4E02-82D3-9572A10DA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04369516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179</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E1E0A3"/>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Duh</a:t>
                      </a:r>
                    </a:p>
                  </a:txBody>
                  <a:tcPr anchor="ctr">
                    <a:solidFill>
                      <a:srgbClr val="E1E0A3"/>
                    </a:solidFill>
                  </a:tcPr>
                </a:tc>
                <a:tc>
                  <a:txBody>
                    <a:bodyPr/>
                    <a:lstStyle/>
                    <a:p>
                      <a:pPr algn="ctr"/>
                      <a:r>
                        <a:rPr lang="en-US" sz="1200" dirty="0">
                          <a:solidFill>
                            <a:srgbClr val="E1E0A3"/>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6">
            <a:extLst>
              <a:ext uri="{FF2B5EF4-FFF2-40B4-BE49-F238E27FC236}">
                <a16:creationId xmlns:a16="http://schemas.microsoft.com/office/drawing/2014/main" id="{0766D7D8-02E7-4654-B1EA-E30D145ECCDC}"/>
              </a:ext>
            </a:extLst>
          </p:cNvPr>
          <p:cNvSpPr txBox="1"/>
          <p:nvPr/>
        </p:nvSpPr>
        <p:spPr>
          <a:xfrm>
            <a:off x="6934200" y="5081617"/>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8" name="TextBox 7">
            <a:extLst>
              <a:ext uri="{FF2B5EF4-FFF2-40B4-BE49-F238E27FC236}">
                <a16:creationId xmlns:a16="http://schemas.microsoft.com/office/drawing/2014/main" id="{9CF0EEC6-F90A-4976-B364-A503C8963AE5}"/>
              </a:ext>
            </a:extLst>
          </p:cNvPr>
          <p:cNvSpPr txBox="1"/>
          <p:nvPr/>
        </p:nvSpPr>
        <p:spPr>
          <a:xfrm>
            <a:off x="6934200" y="3505200"/>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9" name="TextBox 8">
            <a:extLst>
              <a:ext uri="{FF2B5EF4-FFF2-40B4-BE49-F238E27FC236}">
                <a16:creationId xmlns:a16="http://schemas.microsoft.com/office/drawing/2014/main" id="{AD101445-2328-4C24-A81E-51A4308C011A}"/>
              </a:ext>
            </a:extLst>
          </p:cNvPr>
          <p:cNvSpPr txBox="1"/>
          <p:nvPr/>
        </p:nvSpPr>
        <p:spPr>
          <a:xfrm>
            <a:off x="6934200" y="4262735"/>
            <a:ext cx="372218" cy="461665"/>
          </a:xfrm>
          <a:prstGeom prst="rect">
            <a:avLst/>
          </a:prstGeom>
          <a:noFill/>
        </p:spPr>
        <p:txBody>
          <a:bodyPr wrap="square" lIns="25400" tIns="12700" rIns="25400" bIns="12700" rtlCol="0">
            <a:spAutoFit/>
          </a:bodyPr>
          <a:lstStyle/>
          <a:p>
            <a:r>
              <a:rPr lang="en-US" sz="1200" b="1" i="1" dirty="0">
                <a:solidFill>
                  <a:srgbClr val="0000FF"/>
                </a:solidFill>
              </a:rPr>
              <a:t>?</a:t>
            </a:r>
          </a:p>
        </p:txBody>
      </p:sp>
      <p:sp>
        <p:nvSpPr>
          <p:cNvPr id="10" name="TextBox 9">
            <a:extLst>
              <a:ext uri="{FF2B5EF4-FFF2-40B4-BE49-F238E27FC236}">
                <a16:creationId xmlns:a16="http://schemas.microsoft.com/office/drawing/2014/main" id="{15955930-4834-47FE-8FD4-BEB17141C2E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565900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18</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a:t>
            </a:r>
            <a:r>
              <a:rPr lang="en-US" altLang="en-US" sz="1200" dirty="0">
                <a:solidFill>
                  <a:srgbClr val="0000FF"/>
                </a:solidFill>
              </a:rPr>
              <a:t>die Hornhaut </a:t>
            </a:r>
            <a:r>
              <a:rPr lang="en-US" altLang="en-US" sz="1200" dirty="0">
                <a:solidFill>
                  <a:schemeClr val="bg1">
                    <a:lumMod val="65000"/>
                  </a:schemeClr>
                </a:solidFill>
              </a:rPr>
              <a:t>sieht aus wie </a:t>
            </a:r>
            <a:r>
              <a:rPr lang="en-US" altLang="en-US" sz="1200" dirty="0">
                <a:solidFill>
                  <a:srgbClr val="0000FF"/>
                </a:solidFill>
              </a:rPr>
              <a:t>die Sklera</a:t>
            </a:r>
          </a:p>
          <a:p>
            <a:pPr eaLnBrk="1" hangingPunct="1">
              <a:spcBef>
                <a:spcPct val="0"/>
              </a:spcBef>
              <a:buClrTx/>
              <a:buSzTx/>
              <a:buFontTx/>
              <a:buNone/>
            </a:pPr>
            <a:endParaRPr lang="en-US" altLang="en-US" sz="1600" dirty="0">
              <a:solidFill>
                <a:srgbClr val="CCFF99"/>
              </a:solidFill>
            </a:endParaRPr>
          </a:p>
          <a:p>
            <a:pPr eaLnBrk="1" hangingPunct="1">
              <a:spcBef>
                <a:spcPct val="0"/>
              </a:spcBef>
              <a:buClrTx/>
              <a:buSzTx/>
              <a:buFontTx/>
              <a:buNone/>
            </a:pPr>
            <a:r>
              <a:rPr lang="en-US" altLang="en-US" sz="1200" i="1" dirty="0">
                <a:solidFill>
                  <a:srgbClr val="CCFF99"/>
                </a:solidFill>
              </a:rPr>
              <a:t>Tritt sie einseitig oder beidseitig auf?</a:t>
            </a:r>
          </a:p>
          <a:p>
            <a:pPr eaLnBrk="1" hangingPunct="1">
              <a:spcBef>
                <a:spcPct val="0"/>
              </a:spcBef>
              <a:buClrTx/>
              <a:buSzTx/>
              <a:buFontTx/>
              <a:buNone/>
            </a:pPr>
            <a:r>
              <a:rPr lang="en-US" altLang="en-US" sz="1200" dirty="0">
                <a:solidFill>
                  <a:srgbClr val="CCFF99"/>
                </a:solidFill>
              </a:rPr>
              <a:t>In den allermeisten Fällen (&gt;90 %) ist sie beidseitig</a:t>
            </a:r>
          </a:p>
          <a:p>
            <a:pPr eaLnBrk="1" hangingPunct="1">
              <a:spcBef>
                <a:spcPct val="0"/>
              </a:spcBef>
              <a:buClrTx/>
              <a:buSzTx/>
              <a:buFontTx/>
              <a:buNone/>
            </a:pPr>
            <a:endParaRPr lang="en-US" altLang="en-US" sz="1600" i="1" dirty="0">
              <a:solidFill>
                <a:srgbClr val="CCFF99"/>
              </a:solidFill>
            </a:endParaRPr>
          </a:p>
          <a:p>
            <a:pPr eaLnBrk="1" hangingPunct="1">
              <a:spcBef>
                <a:spcPct val="0"/>
              </a:spcBef>
              <a:buClrTx/>
              <a:buSzTx/>
              <a:buFontTx/>
              <a:buNone/>
            </a:pPr>
            <a:r>
              <a:rPr lang="en-US" altLang="en-US" sz="1200" i="1" dirty="0">
                <a:solidFill>
                  <a:srgbClr val="CCFF99"/>
                </a:solidFill>
              </a:rPr>
              <a:t>Eine weitere angeborene Hornhautanomalie ist eng mit der </a:t>
            </a:r>
            <a:r>
              <a:rPr lang="en-US" altLang="en-US" sz="1200" i="1" dirty="0" err="1">
                <a:solidFill>
                  <a:srgbClr val="CCFF99"/>
                </a:solidFill>
              </a:rPr>
              <a:t>Sklerokornea</a:t>
            </a:r>
            <a:r>
              <a:rPr lang="en-US" altLang="en-US" sz="1200" i="1" dirty="0">
                <a:solidFill>
                  <a:srgbClr val="CCFF99"/>
                </a:solidFill>
              </a:rPr>
              <a:t> assoziiert. Um welche handelt es sich?</a:t>
            </a: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cxnSp>
        <p:nvCxnSpPr>
          <p:cNvPr id="3" name="Straight Connector 2">
            <a:extLst>
              <a:ext uri="{FF2B5EF4-FFF2-40B4-BE49-F238E27FC236}">
                <a16:creationId xmlns:a16="http://schemas.microsoft.com/office/drawing/2014/main" id="{E79F57DF-ABE0-42E5-AE99-473D43902AD8}"/>
              </a:ext>
            </a:extLst>
          </p:cNvPr>
          <p:cNvCxnSpPr>
            <a:cxnSpLocks/>
          </p:cNvCxnSpPr>
          <p:nvPr/>
        </p:nvCxnSpPr>
        <p:spPr>
          <a:xfrm>
            <a:off x="6553200" y="1828800"/>
            <a:ext cx="838200" cy="0"/>
          </a:xfrm>
          <a:prstGeom prst="line">
            <a:avLst/>
          </a:prstGeom>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12B6C493-7BA6-4CED-BB5E-8F8C59C48028}"/>
              </a:ext>
            </a:extLst>
          </p:cNvPr>
          <p:cNvSpPr txBox="1"/>
          <p:nvPr/>
        </p:nvSpPr>
        <p:spPr>
          <a:xfrm>
            <a:off x="6778176" y="1483267"/>
            <a:ext cx="388248"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lautet</a:t>
            </a:r>
          </a:p>
        </p:txBody>
      </p:sp>
      <p:sp>
        <p:nvSpPr>
          <p:cNvPr id="12" name="TextBox 11">
            <a:extLst>
              <a:ext uri="{FF2B5EF4-FFF2-40B4-BE49-F238E27FC236}">
                <a16:creationId xmlns:a16="http://schemas.microsoft.com/office/drawing/2014/main" id="{52789A69-71E0-41B6-855F-FFEFC4D4B7CA}"/>
              </a:ext>
            </a:extLst>
          </p:cNvPr>
          <p:cNvSpPr txBox="1"/>
          <p:nvPr/>
        </p:nvSpPr>
        <p:spPr>
          <a:xfrm>
            <a:off x="7924800" y="1644134"/>
            <a:ext cx="303288"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a:t>
            </a:r>
          </a:p>
        </p:txBody>
      </p:sp>
      <p:sp>
        <p:nvSpPr>
          <p:cNvPr id="13" name="TextBox 12">
            <a:extLst>
              <a:ext uri="{FF2B5EF4-FFF2-40B4-BE49-F238E27FC236}">
                <a16:creationId xmlns:a16="http://schemas.microsoft.com/office/drawing/2014/main" id="{88546415-37CB-4D09-8AD0-6609766B2171}"/>
              </a:ext>
            </a:extLst>
          </p:cNvPr>
          <p:cNvSpPr txBox="1"/>
          <p:nvPr/>
        </p:nvSpPr>
        <p:spPr>
          <a:xfrm>
            <a:off x="2590800" y="2070318"/>
            <a:ext cx="6269085" cy="1502976"/>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Ist es so, dass Hornhautgewebe buchstäblich durch Skleragewebe ersetzt wurde?</a:t>
            </a:r>
          </a:p>
          <a:p>
            <a:r>
              <a:rPr lang="en-US" sz="1200" dirty="0">
                <a:solidFill>
                  <a:srgbClr val="0000FF"/>
                </a:solidFill>
              </a:rPr>
              <a:t>Das hängt leider davon ab, wen man fragt. Das Cornea-Buch behauptet, dass solche Hornhäute eine „Skleralisierung“ durchlaufen haben. Das Peds-Buch stellt jedoch fest, dass die Hornhaut lediglich der Sklera „ähnelt“, und weist ausdrücklich darauf hin, dass der </a:t>
            </a:r>
            <a:r>
              <a:rPr lang="en-US" sz="1200" dirty="0" err="1">
                <a:solidFill>
                  <a:srgbClr val="0000FF"/>
                </a:solidFill>
              </a:rPr>
              <a:t>Begriff</a:t>
            </a:r>
            <a:r>
              <a:rPr lang="en-US" sz="1200" dirty="0">
                <a:solidFill>
                  <a:srgbClr val="0000FF"/>
                </a:solidFill>
              </a:rPr>
              <a:t> „</a:t>
            </a:r>
            <a:r>
              <a:rPr lang="en-US" sz="1200" dirty="0" err="1">
                <a:solidFill>
                  <a:srgbClr val="0000FF"/>
                </a:solidFill>
              </a:rPr>
              <a:t>Sklerokorneaus</a:t>
            </a:r>
            <a:r>
              <a:rPr lang="en-US" sz="1200" dirty="0">
                <a:solidFill>
                  <a:srgbClr val="0000FF"/>
                </a:solidFill>
              </a:rPr>
              <a:t>“ „beschreibend“ ist und „keinen Kausalzusammenhang nahelegt“.</a:t>
            </a:r>
            <a:r>
              <a:rPr lang="en-US" sz="1200" dirty="0"/>
              <a:t> Tatsächlich geht das Peds-Buch sogar so weit, zu empfehlen, den Begriff gänzlich zu vermeiden.</a:t>
            </a:r>
          </a:p>
          <a:p>
            <a:r>
              <a:rPr lang="en-US" sz="1200" dirty="0"/>
              <a:t>Cave.</a:t>
            </a:r>
          </a:p>
        </p:txBody>
      </p:sp>
    </p:spTree>
    <p:extLst>
      <p:ext uri="{BB962C8B-B14F-4D97-AF65-F5344CB8AC3E}">
        <p14:creationId xmlns:p14="http://schemas.microsoft.com/office/powerpoint/2010/main" val="422861685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6" name="Text Box 5">
            <a:extLst>
              <a:ext uri="{FF2B5EF4-FFF2-40B4-BE49-F238E27FC236}">
                <a16:creationId xmlns:a16="http://schemas.microsoft.com/office/drawing/2014/main" id="{24302EE6-51B1-4B60-A276-4591E76D040E}"/>
              </a:ext>
            </a:extLst>
          </p:cNvPr>
          <p:cNvSpPr txBox="1">
            <a:spLocks noChangeArrowheads="1"/>
          </p:cNvSpPr>
          <p:nvPr/>
        </p:nvSpPr>
        <p:spPr bwMode="auto">
          <a:xfrm>
            <a:off x="1123950" y="1545550"/>
            <a:ext cx="6896100" cy="57964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CCT</a:t>
            </a:r>
            <a:r>
              <a:rPr lang="en-US" altLang="en-US" sz="1200" dirty="0"/>
              <a:t>, </a:t>
            </a:r>
            <a:r>
              <a:rPr lang="en-US" altLang="en-US" sz="1200" i="1" dirty="0">
                <a:solidFill>
                  <a:srgbClr val="0000FF"/>
                </a:solidFill>
              </a:rPr>
              <a:t>Hornhautdurchmesser, Augeninnendruck </a:t>
            </a:r>
            <a:r>
              <a:rPr lang="en-US" altLang="en-US" sz="1200" dirty="0"/>
              <a:t>sowie das </a:t>
            </a:r>
            <a:r>
              <a:rPr lang="en-US" altLang="en-US" sz="1200" i="1" dirty="0">
                <a:solidFill>
                  <a:srgbClr val="0000FF"/>
                </a:solidFill>
              </a:rPr>
              <a:t>Vorhandensein bzw. Fehlen von Tränenfluss und Lichtempfindlichkeit </a:t>
            </a:r>
            <a:r>
              <a:rPr lang="en-US" altLang="en-US" sz="1200" dirty="0"/>
              <a:t>sind entscheidend für die Unterscheidung zwischen </a:t>
            </a:r>
            <a:r>
              <a:rPr lang="en-US" altLang="en-US" sz="1200" i="1" dirty="0">
                <a:solidFill>
                  <a:srgbClr val="0000FF"/>
                </a:solidFill>
              </a:rPr>
              <a:t>CHED</a:t>
            </a:r>
            <a:r>
              <a:rPr lang="en-US" altLang="en-US" sz="1200" dirty="0"/>
              <a:t>, </a:t>
            </a:r>
            <a:r>
              <a:rPr lang="en-US" altLang="en-US" sz="1200" i="1" dirty="0">
                <a:solidFill>
                  <a:srgbClr val="0000FF"/>
                </a:solidFill>
              </a:rPr>
              <a:t>CHSD </a:t>
            </a:r>
            <a:r>
              <a:rPr lang="en-US" altLang="en-US" sz="1200" dirty="0"/>
              <a:t>und </a:t>
            </a:r>
            <a:r>
              <a:rPr lang="en-US" altLang="en-US" sz="1200" i="1" dirty="0" err="1">
                <a:solidFill>
                  <a:srgbClr val="0000FF"/>
                </a:solidFill>
              </a:rPr>
              <a:t>primärem</a:t>
            </a:r>
            <a:r>
              <a:rPr lang="en-US" altLang="en-US" sz="1200" i="1" dirty="0">
                <a:solidFill>
                  <a:srgbClr val="0000FF"/>
                </a:solidFill>
              </a:rPr>
              <a:t> </a:t>
            </a:r>
            <a:r>
              <a:rPr lang="en-US" altLang="en-US" sz="1200" i="1" dirty="0" err="1">
                <a:solidFill>
                  <a:srgbClr val="0000FF"/>
                </a:solidFill>
              </a:rPr>
              <a:t>kongenitalen</a:t>
            </a:r>
            <a:r>
              <a:rPr lang="en-US" altLang="en-US" sz="1200" i="1" dirty="0">
                <a:solidFill>
                  <a:srgbClr val="0000FF"/>
                </a:solidFill>
              </a:rPr>
              <a:t> </a:t>
            </a:r>
            <a:r>
              <a:rPr lang="en-US" altLang="en-US" sz="1200" i="1" dirty="0" err="1">
                <a:solidFill>
                  <a:srgbClr val="0000FF"/>
                </a:solidFill>
              </a:rPr>
              <a:t>Glaukom</a:t>
            </a:r>
            <a:r>
              <a:rPr lang="en-US" altLang="en-US" sz="1200" dirty="0"/>
              <a:t>. Füllen Sie die folgenden Lücken aus.</a:t>
            </a:r>
            <a:endParaRPr lang="en-US" altLang="en-US" sz="1800" i="1" dirty="0">
              <a:solidFill>
                <a:srgbClr val="0000FF"/>
              </a:solidFill>
            </a:endParaRPr>
          </a:p>
        </p:txBody>
      </p:sp>
      <p:sp>
        <p:nvSpPr>
          <p:cNvPr id="478244" name="Slide Number Placeholder 1">
            <a:extLst>
              <a:ext uri="{FF2B5EF4-FFF2-40B4-BE49-F238E27FC236}">
                <a16:creationId xmlns:a16="http://schemas.microsoft.com/office/drawing/2014/main" id="{38F52AE3-B197-4DA5-9CAC-FB31249AB4D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EA6AA0-D479-43B8-8BFF-20644CBDDBD6}" type="slidenum">
              <a:rPr lang="en-US" altLang="en-US" sz="1000" smtClean="0"/>
              <a:t>180</a:t>
            </a:fld>
            <a:endParaRPr lang="en-US" altLang="en-US" sz="1000"/>
          </a:p>
        </p:txBody>
      </p:sp>
      <p:graphicFrame>
        <p:nvGraphicFramePr>
          <p:cNvPr id="6" name="Table 4">
            <a:extLst>
              <a:ext uri="{FF2B5EF4-FFF2-40B4-BE49-F238E27FC236}">
                <a16:creationId xmlns:a16="http://schemas.microsoft.com/office/drawing/2014/main" id="{0CE75952-0AA0-4082-BD80-A06392F20F8F}"/>
              </a:ext>
            </a:extLst>
          </p:cNvPr>
          <p:cNvGraphicFramePr>
            <a:graphicFrameLocks noGrp="1"/>
          </p:cNvGraphicFramePr>
          <p:nvPr/>
        </p:nvGraphicFramePr>
        <p:xfrm>
          <a:off x="1181100" y="2590800"/>
          <a:ext cx="6896100" cy="3093720"/>
        </p:xfrm>
        <a:graphic>
          <a:graphicData uri="http://schemas.openxmlformats.org/drawingml/2006/table">
            <a:tbl>
              <a:tblPr firstRow="1" bandRow="1">
                <a:tableStyleId>{5C22544A-7EE6-4342-B048-85BDC9FD1C3A}</a:tableStyleId>
              </a:tblPr>
              <a:tblGrid>
                <a:gridCol w="1379220">
                  <a:extLst>
                    <a:ext uri="{9D8B030D-6E8A-4147-A177-3AD203B41FA5}">
                      <a16:colId xmlns:a16="http://schemas.microsoft.com/office/drawing/2014/main" val="390173180"/>
                    </a:ext>
                  </a:extLst>
                </a:gridCol>
                <a:gridCol w="1535430">
                  <a:extLst>
                    <a:ext uri="{9D8B030D-6E8A-4147-A177-3AD203B41FA5}">
                      <a16:colId xmlns:a16="http://schemas.microsoft.com/office/drawing/2014/main" val="3917822451"/>
                    </a:ext>
                  </a:extLst>
                </a:gridCol>
                <a:gridCol w="1143000">
                  <a:extLst>
                    <a:ext uri="{9D8B030D-6E8A-4147-A177-3AD203B41FA5}">
                      <a16:colId xmlns:a16="http://schemas.microsoft.com/office/drawing/2014/main" val="3043462732"/>
                    </a:ext>
                  </a:extLst>
                </a:gridCol>
                <a:gridCol w="1085850">
                  <a:extLst>
                    <a:ext uri="{9D8B030D-6E8A-4147-A177-3AD203B41FA5}">
                      <a16:colId xmlns:a16="http://schemas.microsoft.com/office/drawing/2014/main" val="2754593699"/>
                    </a:ext>
                  </a:extLst>
                </a:gridCol>
                <a:gridCol w="1752600">
                  <a:extLst>
                    <a:ext uri="{9D8B030D-6E8A-4147-A177-3AD203B41FA5}">
                      <a16:colId xmlns:a16="http://schemas.microsoft.com/office/drawing/2014/main" val="25867566"/>
                    </a:ext>
                  </a:extLst>
                </a:gridCol>
              </a:tblGrid>
              <a:tr h="773430">
                <a:tc>
                  <a:txBody>
                    <a:bodyPr/>
                    <a:lstStyle/>
                    <a:p>
                      <a:pPr algn="ctr"/>
                      <a:endParaRPr lang="en-US" dirty="0"/>
                    </a:p>
                  </a:txBody>
                  <a:tcPr anchor="ctr">
                    <a:solidFill>
                      <a:schemeClr val="tx1"/>
                    </a:solidFill>
                  </a:tcPr>
                </a:tc>
                <a:tc>
                  <a:txBody>
                    <a:bodyPr/>
                    <a:lstStyle/>
                    <a:p>
                      <a:pPr algn="ctr"/>
                      <a:r>
                        <a:rPr lang="en-US" sz="1200" i="1" dirty="0"/>
                        <a:t>CCT</a:t>
                      </a:r>
                    </a:p>
                  </a:txBody>
                  <a:tcPr anchor="ctr">
                    <a:solidFill>
                      <a:schemeClr val="accent1">
                        <a:lumMod val="75000"/>
                      </a:schemeClr>
                    </a:solidFill>
                  </a:tcPr>
                </a:tc>
                <a:tc>
                  <a:txBody>
                    <a:bodyPr/>
                    <a:lstStyle/>
                    <a:p>
                      <a:pPr algn="ctr"/>
                      <a:r>
                        <a:rPr lang="en-US" sz="1200" i="1" dirty="0"/>
                        <a:t>Hornhautdurchmesser</a:t>
                      </a:r>
                    </a:p>
                  </a:txBody>
                  <a:tcPr anchor="ctr">
                    <a:solidFill>
                      <a:schemeClr val="accent1">
                        <a:lumMod val="75000"/>
                      </a:schemeClr>
                    </a:solidFill>
                  </a:tcPr>
                </a:tc>
                <a:tc>
                  <a:txBody>
                    <a:bodyPr/>
                    <a:lstStyle/>
                    <a:p>
                      <a:pPr algn="ctr"/>
                      <a:r>
                        <a:rPr lang="en-US" sz="1200" i="1" dirty="0"/>
                        <a:t>Augeninnendruck</a:t>
                      </a:r>
                    </a:p>
                  </a:txBody>
                  <a:tcPr anchor="ctr">
                    <a:solidFill>
                      <a:schemeClr val="accent1">
                        <a:lumMod val="75000"/>
                      </a:schemeClr>
                    </a:solidFill>
                  </a:tcPr>
                </a:tc>
                <a:tc>
                  <a:txBody>
                    <a:bodyPr/>
                    <a:lstStyle/>
                    <a:p>
                      <a:pPr algn="ctr"/>
                      <a:r>
                        <a:rPr lang="en-US" sz="1200" i="1" dirty="0"/>
                        <a:t>Tränenfluss/</a:t>
                      </a:r>
                    </a:p>
                    <a:p>
                      <a:pPr algn="ctr"/>
                      <a:r>
                        <a:rPr lang="en-US" sz="1200" i="1" dirty="0"/>
                        <a:t>Lichtempfindlichkeit?</a:t>
                      </a:r>
                    </a:p>
                  </a:txBody>
                  <a:tcPr anchor="ctr">
                    <a:solidFill>
                      <a:schemeClr val="accent1">
                        <a:lumMod val="75000"/>
                      </a:schemeClr>
                    </a:solidFill>
                  </a:tcPr>
                </a:tc>
                <a:extLst>
                  <a:ext uri="{0D108BD9-81ED-4DB2-BD59-A6C34878D82A}">
                    <a16:rowId xmlns:a16="http://schemas.microsoft.com/office/drawing/2014/main" val="2640883901"/>
                  </a:ext>
                </a:extLst>
              </a:tr>
              <a:tr h="736600">
                <a:tc>
                  <a:txBody>
                    <a:bodyPr/>
                    <a:lstStyle/>
                    <a:p>
                      <a:pPr algn="ctr"/>
                      <a:r>
                        <a:rPr lang="en-US" sz="1200" b="1" dirty="0">
                          <a:solidFill>
                            <a:schemeClr val="bg1"/>
                          </a:solidFill>
                        </a:rPr>
                        <a:t>CHED</a:t>
                      </a:r>
                    </a:p>
                  </a:txBody>
                  <a:tcPr anchor="ctr">
                    <a:solidFill>
                      <a:schemeClr val="accent1">
                        <a:lumMod val="75000"/>
                      </a:schemeClr>
                    </a:solidFill>
                  </a:tcPr>
                </a:tc>
                <a:tc>
                  <a:txBody>
                    <a:bodyPr/>
                    <a:lstStyle/>
                    <a:p>
                      <a:pPr algn="ctr"/>
                      <a:r>
                        <a:rPr lang="en-US" sz="1200" b="1" dirty="0">
                          <a:solidFill>
                            <a:srgbClr val="0000FF"/>
                          </a:solidFill>
                        </a:rPr>
                        <a:t>Deutlich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Nein</a:t>
                      </a:r>
                    </a:p>
                  </a:txBody>
                  <a:tcPr anchor="ctr">
                    <a:solidFill>
                      <a:srgbClr val="E1E0A3"/>
                    </a:solidFill>
                  </a:tcPr>
                </a:tc>
                <a:extLst>
                  <a:ext uri="{0D108BD9-81ED-4DB2-BD59-A6C34878D82A}">
                    <a16:rowId xmlns:a16="http://schemas.microsoft.com/office/drawing/2014/main" val="3030222435"/>
                  </a:ext>
                </a:extLst>
              </a:tr>
              <a:tr h="736600">
                <a:tc>
                  <a:txBody>
                    <a:bodyPr/>
                    <a:lstStyle/>
                    <a:p>
                      <a:pPr algn="ctr"/>
                      <a:r>
                        <a:rPr lang="en-US" sz="1200" b="1" dirty="0">
                          <a:solidFill>
                            <a:schemeClr val="bg1"/>
                          </a:solidFill>
                        </a:rPr>
                        <a:t>CHSD</a:t>
                      </a:r>
                    </a:p>
                  </a:txBody>
                  <a:tcPr anchor="ctr">
                    <a:solidFill>
                      <a:schemeClr val="accent1">
                        <a:lumMod val="75000"/>
                      </a:schemeClr>
                    </a:solidFill>
                  </a:tcPr>
                </a:tc>
                <a:tc>
                  <a:txBody>
                    <a:bodyPr/>
                    <a:lstStyle/>
                    <a:p>
                      <a:pPr algn="ctr"/>
                      <a:r>
                        <a:rPr lang="en-US" sz="1200" b="1" dirty="0">
                          <a:solidFill>
                            <a:srgbClr val="0000FF"/>
                          </a:solidFill>
                        </a:rPr>
                        <a:t>Leicht </a:t>
                      </a: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WNL</a:t>
                      </a:r>
                    </a:p>
                  </a:txBody>
                  <a:tcPr anchor="ctr">
                    <a:solidFill>
                      <a:srgbClr val="E1E0A3"/>
                    </a:solidFill>
                  </a:tcPr>
                </a:tc>
                <a:tc>
                  <a:txBody>
                    <a:bodyPr/>
                    <a:lstStyle/>
                    <a:p>
                      <a:pPr algn="ctr"/>
                      <a:r>
                        <a:rPr lang="en-US" sz="1200" dirty="0">
                          <a:solidFill>
                            <a:srgbClr val="0000FF"/>
                          </a:solidFill>
                        </a:rPr>
                        <a:t>Nein</a:t>
                      </a:r>
                    </a:p>
                  </a:txBody>
                  <a:tcPr anchor="ctr">
                    <a:solidFill>
                      <a:srgbClr val="E1E0A3"/>
                    </a:solidFill>
                  </a:tcPr>
                </a:tc>
                <a:extLst>
                  <a:ext uri="{0D108BD9-81ED-4DB2-BD59-A6C34878D82A}">
                    <a16:rowId xmlns:a16="http://schemas.microsoft.com/office/drawing/2014/main" val="4276017986"/>
                  </a:ext>
                </a:extLst>
              </a:tr>
              <a:tr h="847090">
                <a:tc>
                  <a:txBody>
                    <a:bodyPr/>
                    <a:lstStyle/>
                    <a:p>
                      <a:pPr algn="ctr"/>
                      <a:r>
                        <a:rPr lang="en-US" sz="1200" b="1" dirty="0">
                          <a:solidFill>
                            <a:schemeClr val="bg1"/>
                          </a:solidFill>
                        </a:rPr>
                        <a:t>Primäres kongenitales Glaukom</a:t>
                      </a:r>
                    </a:p>
                  </a:txBody>
                  <a:tcPr anchor="ctr">
                    <a:solidFill>
                      <a:schemeClr val="accent1">
                        <a:lumMod val="75000"/>
                      </a:schemeClr>
                    </a:solidFill>
                  </a:tcPr>
                </a:tc>
                <a:tc>
                  <a:txBody>
                    <a:bodyPr/>
                    <a:lstStyle/>
                    <a:p>
                      <a:pPr algn="ctr"/>
                      <a:r>
                        <a:rPr lang="en-US" sz="1200" b="1" dirty="0">
                          <a:solidFill>
                            <a:srgbClr val="0000FF"/>
                          </a:solidFill>
                        </a:rPr>
                        <a:t>Variabel </a:t>
                      </a:r>
                      <a:r>
                        <a:rPr lang="en-US" sz="1200" dirty="0">
                          <a:solidFill>
                            <a:srgbClr val="0000FF"/>
                          </a:solidFill>
                        </a:rPr>
                        <a:t>erhöht (oder WNL oder dünn)</a:t>
                      </a:r>
                    </a:p>
                  </a:txBody>
                  <a:tcPr anchor="ctr">
                    <a:solidFill>
                      <a:srgbClr val="E1E0A3"/>
                    </a:solidFill>
                  </a:tcPr>
                </a:tc>
                <a:tc>
                  <a:txBody>
                    <a:bodyPr/>
                    <a:lstStyle/>
                    <a:p>
                      <a:pPr algn="ctr"/>
                      <a:r>
                        <a:rPr lang="en-US" sz="1200" dirty="0">
                          <a:solidFill>
                            <a:srgbClr val="0000FF"/>
                          </a:solidFill>
                        </a:rPr>
                        <a:t>Erhöht</a:t>
                      </a:r>
                    </a:p>
                  </a:txBody>
                  <a:tcPr anchor="ctr">
                    <a:solidFill>
                      <a:srgbClr val="E1E0A3"/>
                    </a:solidFill>
                  </a:tcPr>
                </a:tc>
                <a:tc>
                  <a:txBody>
                    <a:bodyPr/>
                    <a:lstStyle/>
                    <a:p>
                      <a:pPr algn="ctr"/>
                      <a:r>
                        <a:rPr lang="en-US" sz="1200" dirty="0">
                          <a:solidFill>
                            <a:srgbClr val="0000FF"/>
                          </a:solidFill>
                        </a:rPr>
                        <a:t>Duh</a:t>
                      </a:r>
                    </a:p>
                  </a:txBody>
                  <a:tcPr anchor="ctr">
                    <a:solidFill>
                      <a:srgbClr val="E1E0A3"/>
                    </a:solidFill>
                  </a:tcPr>
                </a:tc>
                <a:tc>
                  <a:txBody>
                    <a:bodyPr/>
                    <a:lstStyle/>
                    <a:p>
                      <a:pPr algn="ctr"/>
                      <a:r>
                        <a:rPr lang="en-US" sz="1200" dirty="0">
                          <a:solidFill>
                            <a:srgbClr val="0000FF"/>
                          </a:solidFill>
                        </a:rPr>
                        <a:t>Ja</a:t>
                      </a:r>
                    </a:p>
                  </a:txBody>
                  <a:tcPr anchor="ctr">
                    <a:solidFill>
                      <a:srgbClr val="E1E0A3"/>
                    </a:solidFill>
                  </a:tcPr>
                </a:tc>
                <a:extLst>
                  <a:ext uri="{0D108BD9-81ED-4DB2-BD59-A6C34878D82A}">
                    <a16:rowId xmlns:a16="http://schemas.microsoft.com/office/drawing/2014/main" val="3514615125"/>
                  </a:ext>
                </a:extLst>
              </a:tr>
            </a:tbl>
          </a:graphicData>
        </a:graphic>
      </p:graphicFrame>
      <p:sp>
        <p:nvSpPr>
          <p:cNvPr id="7" name="TextBox 6">
            <a:extLst>
              <a:ext uri="{FF2B5EF4-FFF2-40B4-BE49-F238E27FC236}">
                <a16:creationId xmlns:a16="http://schemas.microsoft.com/office/drawing/2014/main" id="{D9AACD42-D33D-43BF-A87E-889F38E64F0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44933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19</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äußert sich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Sklerokornea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Der Name sagt es bereits – die Hornhaut sieht aus wie die Sklera</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endParaRPr lang="en-US" altLang="en-US" sz="1600" i="1" dirty="0">
              <a:solidFill>
                <a:srgbClr val="CCFF99"/>
              </a:solidFill>
            </a:endParaRPr>
          </a:p>
          <a:p>
            <a:pPr eaLnBrk="1" hangingPunct="1">
              <a:spcBef>
                <a:spcPct val="0"/>
              </a:spcBef>
              <a:buClrTx/>
              <a:buSzTx/>
              <a:buFontTx/>
              <a:buNone/>
            </a:pPr>
            <a:r>
              <a:rPr lang="en-US" altLang="en-US" sz="1200" dirty="0">
                <a:solidFill>
                  <a:srgbClr val="CCFF99"/>
                </a:solidFill>
              </a:rPr>
              <a:t>In den allermeisten Fällen (&gt;90 %) ist sie beidseitig</a:t>
            </a:r>
          </a:p>
          <a:p>
            <a:pPr eaLnBrk="1" hangingPunct="1">
              <a:spcBef>
                <a:spcPct val="0"/>
              </a:spcBef>
              <a:buClrTx/>
              <a:buSzTx/>
              <a:buFontTx/>
              <a:buNone/>
            </a:pPr>
            <a:endParaRPr lang="en-US" altLang="en-US" sz="1600" i="1" dirty="0">
              <a:solidFill>
                <a:srgbClr val="CCFF99"/>
              </a:solidFill>
            </a:endParaRPr>
          </a:p>
          <a:p>
            <a:pPr eaLnBrk="1" hangingPunct="1">
              <a:spcBef>
                <a:spcPct val="0"/>
              </a:spcBef>
              <a:buClrTx/>
              <a:buSzTx/>
              <a:buFontTx/>
              <a:buNone/>
            </a:pPr>
            <a:r>
              <a:rPr lang="en-US" altLang="en-US" sz="1200" i="1" dirty="0">
                <a:solidFill>
                  <a:srgbClr val="CCFF99"/>
                </a:solidFill>
              </a:rPr>
              <a:t>Eine weitere angeborene Hornhautanomalie ist eng mit der </a:t>
            </a:r>
            <a:r>
              <a:rPr lang="en-US" altLang="en-US" sz="1200" i="1" dirty="0" err="1">
                <a:solidFill>
                  <a:srgbClr val="CCFF99"/>
                </a:solidFill>
              </a:rPr>
              <a:t>Sklerokornea</a:t>
            </a:r>
            <a:r>
              <a:rPr lang="en-US" altLang="en-US" sz="1200" i="1" dirty="0">
                <a:solidFill>
                  <a:srgbClr val="CCFF99"/>
                </a:solidFill>
              </a:rPr>
              <a:t> assoziiert. Um welche handelt es sich?</a:t>
            </a: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720415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3075" name="Rectangle 3"/>
          <p:cNvSpPr>
            <a:spLocks noGrp="1" noChangeArrowheads="1"/>
          </p:cNvSpPr>
          <p:nvPr>
            <p:ph type="body" idx="1"/>
          </p:nvPr>
        </p:nvSpPr>
        <p:spPr/>
        <p:txBody>
          <a:bodyPr wrap="square" lIns="25400" tIns="12700" rIns="25400" bIns="12700"/>
          <a:lstStyle/>
          <a:p>
            <a:pPr eaLnBrk="1" hangingPunct="1"/>
            <a:r>
              <a:rPr lang="en-US" altLang="en-US" sz="1200" b="1" dirty="0">
                <a:solidFill>
                  <a:srgbClr val="0000FF"/>
                </a:solidFill>
              </a:rPr>
              <a:t>S</a:t>
            </a:r>
            <a:endParaRPr lang="en-US" altLang="en-US" dirty="0">
              <a:solidFill>
                <a:srgbClr val="0000FF"/>
              </a:solidFill>
            </a:endParaRPr>
          </a:p>
          <a:p>
            <a:pPr eaLnBrk="1" hangingPunct="1"/>
            <a:r>
              <a:rPr lang="en-US" altLang="en-US" sz="1200" b="1" dirty="0">
                <a:solidFill>
                  <a:srgbClr val="0000FF"/>
                </a:solidFill>
              </a:rPr>
              <a:t>T</a:t>
            </a:r>
            <a:r>
              <a:rPr lang="en-US" altLang="en-US" sz="1200" dirty="0">
                <a:solidFill>
                  <a:srgbClr val="0000FF"/>
                </a:solidFill>
              </a:rPr>
              <a:t> </a:t>
            </a:r>
          </a:p>
          <a:p>
            <a:pPr eaLnBrk="1" hangingPunct="1"/>
            <a:r>
              <a:rPr lang="en-US" altLang="en-US" sz="1200" b="1" dirty="0">
                <a:solidFill>
                  <a:srgbClr val="0000FF"/>
                </a:solidFill>
              </a:rPr>
              <a:t>U</a:t>
            </a:r>
            <a:endParaRPr lang="en-US" altLang="en-US" dirty="0">
              <a:solidFill>
                <a:srgbClr val="0000FF"/>
              </a:solidFill>
            </a:endParaRPr>
          </a:p>
          <a:p>
            <a:pPr eaLnBrk="1" hangingPunct="1"/>
            <a:r>
              <a:rPr lang="en-US" altLang="en-US" sz="1200" b="1" dirty="0">
                <a:solidFill>
                  <a:srgbClr val="0000FF"/>
                </a:solidFill>
              </a:rPr>
              <a:t>M</a:t>
            </a:r>
            <a:endParaRPr lang="en-US" altLang="en-US" dirty="0">
              <a:solidFill>
                <a:srgbClr val="0000FF"/>
              </a:solidFill>
            </a:endParaRPr>
          </a:p>
          <a:p>
            <a:pPr eaLnBrk="1" hangingPunct="1"/>
            <a:r>
              <a:rPr lang="en-US" altLang="en-US" sz="1200" b="1" dirty="0">
                <a:solidFill>
                  <a:srgbClr val="0000FF"/>
                </a:solidFill>
              </a:rPr>
              <a:t>P</a:t>
            </a:r>
            <a:endParaRPr lang="en-US" altLang="en-US" dirty="0">
              <a:solidFill>
                <a:srgbClr val="0000FF"/>
              </a:solidFill>
            </a:endParaRPr>
          </a:p>
          <a:p>
            <a:pPr eaLnBrk="1" hangingPunct="1"/>
            <a:r>
              <a:rPr lang="en-US" altLang="en-US" sz="1200" b="1" dirty="0">
                <a:solidFill>
                  <a:srgbClr val="0000FF"/>
                </a:solidFill>
              </a:rPr>
              <a:t>E</a:t>
            </a:r>
            <a:endParaRPr lang="en-US" altLang="en-US" dirty="0">
              <a:solidFill>
                <a:srgbClr val="0000FF"/>
              </a:solidFill>
            </a:endParaRPr>
          </a:p>
          <a:p>
            <a:pPr eaLnBrk="1" hangingPunct="1"/>
            <a:r>
              <a:rPr lang="en-US" altLang="en-US" sz="1200" b="1" dirty="0">
                <a:solidFill>
                  <a:srgbClr val="0000FF"/>
                </a:solidFill>
              </a:rPr>
              <a:t>D</a:t>
            </a:r>
            <a:endParaRPr lang="en-US" altLang="en-US" dirty="0">
              <a:solidFill>
                <a:srgbClr val="0000FF"/>
              </a:solidFill>
            </a:endParaRPr>
          </a:p>
        </p:txBody>
      </p:sp>
      <p:sp>
        <p:nvSpPr>
          <p:cNvPr id="307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635DBE3E-DB42-4E0F-8CF6-7FC2593131B0}" type="slidenum">
              <a:rPr lang="en-US" altLang="en-US" sz="1000"/>
              <a:t>2</a:t>
            </a:fld>
            <a:endParaRPr lang="en-US" altLang="en-US" sz="1000"/>
          </a:p>
        </p:txBody>
      </p:sp>
      <p:sp>
        <p:nvSpPr>
          <p:cNvPr id="2" name="TextBox 1">
            <a:extLst>
              <a:ext uri="{FF2B5EF4-FFF2-40B4-BE49-F238E27FC236}">
                <a16:creationId xmlns:a16="http://schemas.microsoft.com/office/drawing/2014/main" id="{A6351E72-E354-4F97-8FA8-82846AA87CC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3" name="TextBox 2">
            <a:extLst>
              <a:ext uri="{FF2B5EF4-FFF2-40B4-BE49-F238E27FC236}">
                <a16:creationId xmlns:a16="http://schemas.microsoft.com/office/drawing/2014/main" id="{50100447-EF94-4D84-9AD3-FD3FC2D669A1}"/>
              </a:ext>
            </a:extLst>
          </p:cNvPr>
          <p:cNvSpPr txBox="1"/>
          <p:nvPr/>
        </p:nvSpPr>
        <p:spPr>
          <a:xfrm>
            <a:off x="3276600" y="2967335"/>
            <a:ext cx="4473058" cy="923330"/>
          </a:xfrm>
          <a:prstGeom prst="rect">
            <a:avLst/>
          </a:prstGeom>
          <a:noFill/>
        </p:spPr>
        <p:txBody>
          <a:bodyPr wrap="square" lIns="25400" tIns="12700" rIns="25400" bIns="12700" rtlCol="0">
            <a:spAutoFit/>
          </a:bodyPr>
          <a:lstStyle/>
          <a:p>
            <a:r>
              <a:rPr lang="en-US" sz="1200" i="1" dirty="0"/>
              <a:t>Was ist der Zweck der Eselsbrücke, </a:t>
            </a:r>
            <a:r>
              <a:rPr lang="en-US" sz="1200" i="1" dirty="0" err="1"/>
              <a:t>d. h.</a:t>
            </a:r>
            <a:r>
              <a:rPr lang="en-US" sz="1200" i="1" dirty="0"/>
              <a:t>, was hilft sie dabei, sich zu erinnern?</a:t>
            </a:r>
          </a:p>
          <a:p>
            <a:r>
              <a:rPr lang="en-US" sz="1200" dirty="0"/>
              <a:t>Die Differentialdiagnose bei einer trüben Hornhaut bei einem Säugling</a:t>
            </a:r>
          </a:p>
        </p:txBody>
      </p:sp>
    </p:spTree>
    <p:extLst>
      <p:ext uri="{BB962C8B-B14F-4D97-AF65-F5344CB8AC3E}">
        <p14:creationId xmlns:p14="http://schemas.microsoft.com/office/powerpoint/2010/main" val="453162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20</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äußert sich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Sklerokornea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Der Name sagt es bereits – die Hornhaut sieht aus wie die Sklera</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In den allermeisten Fällen (&gt;90 %) ist sie beidseitig</a:t>
            </a:r>
          </a:p>
          <a:p>
            <a:pPr eaLnBrk="1" hangingPunct="1">
              <a:spcBef>
                <a:spcPct val="0"/>
              </a:spcBef>
              <a:buClrTx/>
              <a:buSzTx/>
              <a:buFontTx/>
              <a:buNone/>
            </a:pPr>
            <a:endParaRPr lang="en-US" altLang="en-US" sz="1600" i="1" dirty="0">
              <a:solidFill>
                <a:srgbClr val="CCFF99"/>
              </a:solidFill>
            </a:endParaRPr>
          </a:p>
          <a:p>
            <a:pPr eaLnBrk="1" hangingPunct="1">
              <a:spcBef>
                <a:spcPct val="0"/>
              </a:spcBef>
              <a:buClrTx/>
              <a:buSzTx/>
              <a:buFontTx/>
              <a:buNone/>
            </a:pPr>
            <a:r>
              <a:rPr lang="en-US" altLang="en-US" sz="1200" i="1" dirty="0">
                <a:solidFill>
                  <a:srgbClr val="CCFF99"/>
                </a:solidFill>
              </a:rPr>
              <a:t>Eine weitere angeborene Hornhautanomalie ist eng mit der </a:t>
            </a:r>
            <a:r>
              <a:rPr lang="en-US" altLang="en-US" sz="1200" i="1" dirty="0" err="1">
                <a:solidFill>
                  <a:srgbClr val="CCFF99"/>
                </a:solidFill>
              </a:rPr>
              <a:t>Sklerokornea</a:t>
            </a:r>
            <a:r>
              <a:rPr lang="en-US" altLang="en-US" sz="1200" i="1" dirty="0">
                <a:solidFill>
                  <a:srgbClr val="CCFF99"/>
                </a:solidFill>
              </a:rPr>
              <a:t> assoziiert. Um welche handelt es sich?</a:t>
            </a: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645278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21</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äußert sich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Sklerokornea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Der Name sagt es bereits – die Hornhaut sieht aus wie die Sklera</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In den allermeisten Fällen (&gt;90 %) ist sie beidseitig</a:t>
            </a: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Eine weitere angeborene Hornhautanomalie ist eng mit der </a:t>
            </a:r>
            <a:r>
              <a:rPr lang="en-US" altLang="en-US" sz="1200" i="1" dirty="0" err="1">
                <a:solidFill>
                  <a:srgbClr val="0000FF"/>
                </a:solidFill>
              </a:rPr>
              <a:t>Sklerokornea</a:t>
            </a:r>
            <a:r>
              <a:rPr lang="en-US" altLang="en-US" sz="1200" i="1" dirty="0">
                <a:solidFill>
                  <a:srgbClr val="0000FF"/>
                </a:solidFill>
              </a:rPr>
              <a:t> assoziiert. Um welche handelt es sich?</a:t>
            </a:r>
            <a:endParaRPr lang="en-US" altLang="en-US" sz="1600" i="1" dirty="0">
              <a:solidFill>
                <a:srgbClr val="CCFF99"/>
              </a:solidFill>
            </a:endParaRPr>
          </a:p>
          <a:p>
            <a:pPr eaLnBrk="1" hangingPunct="1">
              <a:spcBef>
                <a:spcPct val="0"/>
              </a:spcBef>
              <a:buClrTx/>
              <a:buSzTx/>
              <a:buFontTx/>
              <a:buNone/>
            </a:pPr>
            <a:r>
              <a:rPr lang="en-US" altLang="en-US" sz="1200" dirty="0">
                <a:solidFill>
                  <a:srgbClr val="CCFF99"/>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09139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22</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äußert sich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Sklerokornea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Der Name sagt es bereits – die Hornhaut sieht aus wie die Sklera</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In den allermeisten Fällen (&gt;90 %) ist sie beidseitig</a:t>
            </a: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Eine weitere angeborene Hornhautanomalie ist eng mit der </a:t>
            </a:r>
            <a:r>
              <a:rPr lang="en-US" altLang="en-US" sz="1200" i="1" dirty="0" err="1">
                <a:solidFill>
                  <a:srgbClr val="0000FF"/>
                </a:solidFill>
              </a:rPr>
              <a:t>Sklerokornea</a:t>
            </a:r>
            <a:r>
              <a:rPr lang="en-US" altLang="en-US" sz="1200" i="1" dirty="0">
                <a:solidFill>
                  <a:srgbClr val="0000FF"/>
                </a:solidFill>
              </a:rPr>
              <a:t> assoziiert. Um welche handelt es sich?</a:t>
            </a:r>
          </a:p>
          <a:p>
            <a:pPr eaLnBrk="1" hangingPunct="1">
              <a:spcBef>
                <a:spcPct val="0"/>
              </a:spcBef>
              <a:buClrTx/>
              <a:buSzTx/>
              <a:buFontTx/>
              <a:buNone/>
            </a:pPr>
            <a:r>
              <a:rPr lang="en-US" altLang="en-US" sz="1200"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11800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23</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241845" y="2842287"/>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481705"/>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endParaRPr lang="en-US" altLang="en-US" sz="1400" i="1" dirty="0">
              <a:solidFill>
                <a:srgbClr val="FFFF00"/>
              </a:solidFill>
            </a:endParaRPr>
          </a:p>
          <a:p>
            <a:pPr>
              <a:lnSpc>
                <a:spcPct val="90000"/>
              </a:lnSpc>
            </a:pPr>
            <a:r>
              <a:rPr lang="en-US" altLang="en-US" sz="1200" dirty="0">
                <a:solidFill>
                  <a:srgbClr val="FFFF00"/>
                </a:solidFill>
              </a:rPr>
              <a:t>Die Hornhaut ist deutlich flacher als normal</a:t>
            </a:r>
          </a:p>
          <a:p>
            <a:endParaRPr lang="en-US" sz="1400" i="1" dirty="0">
              <a:solidFill>
                <a:srgbClr val="FFFF00"/>
              </a:solidFill>
            </a:endParaRPr>
          </a:p>
          <a:p>
            <a:r>
              <a:rPr lang="en-US" sz="1200" i="1" dirty="0">
                <a:solidFill>
                  <a:srgbClr val="FFFF00"/>
                </a:solidFill>
              </a:rPr>
              <a:t>Wie hoch ist die durchschnittliche zentrale Hornhautkrümmung bei (nicht-plana) Erwachsenen?</a:t>
            </a:r>
          </a:p>
          <a:p>
            <a:r>
              <a:rPr lang="en-US" sz="1200" dirty="0" err="1">
                <a:solidFill>
                  <a:srgbClr val="FFFF00"/>
                </a:solidFill>
              </a:rPr>
              <a:t>Etwa</a:t>
            </a:r>
            <a:r>
              <a:rPr lang="en-US" sz="1200" dirty="0">
                <a:solidFill>
                  <a:srgbClr val="FFFF00"/>
                </a:solidFill>
              </a:rPr>
              <a:t> 43 D</a:t>
            </a:r>
          </a:p>
          <a:p>
            <a:endParaRPr lang="en-US" sz="1400" dirty="0">
              <a:solidFill>
                <a:srgbClr val="FFFF00"/>
              </a:solidFill>
            </a:endParaRPr>
          </a:p>
          <a:p>
            <a:r>
              <a:rPr lang="en-US" sz="1200" i="1" dirty="0">
                <a:solidFill>
                  <a:srgbClr val="FFFF00"/>
                </a:solidFill>
              </a:rPr>
              <a:t>Wie flach muss die zentrale Hornhaut sein, um als Cornea plana zu gelten?</a:t>
            </a:r>
          </a:p>
          <a:p>
            <a:r>
              <a:rPr lang="en-US" sz="1200" dirty="0">
                <a:solidFill>
                  <a:srgbClr val="FFFF00"/>
                </a:solidFill>
              </a:rPr>
              <a:t>Es gibt keinen festgelegten Grenzwert, aber man kann sagen, dass Plana-Hornhäute </a:t>
            </a:r>
            <a:r>
              <a:rPr lang="en-US" sz="1200" b="1" dirty="0">
                <a:solidFill>
                  <a:srgbClr val="FFFF00"/>
                </a:solidFill>
              </a:rPr>
              <a:t>deutlich </a:t>
            </a:r>
            <a:r>
              <a:rPr lang="en-US" sz="1200" dirty="0">
                <a:solidFill>
                  <a:srgbClr val="FFFF00"/>
                </a:solidFill>
              </a:rPr>
              <a:t>flacher als 43 D sind</a:t>
            </a:r>
          </a:p>
          <a:p>
            <a:endParaRPr lang="en-US" sz="1400" i="1" dirty="0">
              <a:solidFill>
                <a:srgbClr val="FFFF00"/>
              </a:solidFill>
            </a:endParaRPr>
          </a:p>
          <a:p>
            <a:r>
              <a:rPr lang="en-US" sz="1200" i="1" dirty="0">
                <a:solidFill>
                  <a:srgbClr val="FFFF00"/>
                </a:solidFill>
              </a:rPr>
              <a:t>OK, wie hoch wäre die typische Brechkraft einer Plana-Hornhaut?</a:t>
            </a:r>
          </a:p>
          <a:p>
            <a:r>
              <a:rPr lang="en-US" sz="1200" dirty="0">
                <a:solidFill>
                  <a:srgbClr val="FFFF00"/>
                </a:solidFill>
              </a:rPr>
              <a:t>Werte im Bereich von 30–35 D sind üblich</a:t>
            </a:r>
          </a:p>
        </p:txBody>
      </p:sp>
    </p:spTree>
    <p:extLst>
      <p:ext uri="{BB962C8B-B14F-4D97-AF65-F5344CB8AC3E}">
        <p14:creationId xmlns:p14="http://schemas.microsoft.com/office/powerpoint/2010/main" val="1766485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24</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207978" y="2813250"/>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634567"/>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p>
          <a:p>
            <a:pPr>
              <a:lnSpc>
                <a:spcPct val="90000"/>
              </a:lnSpc>
            </a:pPr>
            <a:r>
              <a:rPr lang="en-US" altLang="en-US" sz="1200" dirty="0">
                <a:solidFill>
                  <a:srgbClr val="0000FF"/>
                </a:solidFill>
              </a:rPr>
              <a:t>Die Hornhaut ist deutlich flacher als normal</a:t>
            </a:r>
            <a:endParaRPr lang="en-US" altLang="en-US" sz="1400" dirty="0">
              <a:solidFill>
                <a:srgbClr val="FFFF00"/>
              </a:solidFill>
            </a:endParaRPr>
          </a:p>
          <a:p>
            <a:endParaRPr lang="en-US" sz="1400" i="1" dirty="0">
              <a:solidFill>
                <a:srgbClr val="FFFF00"/>
              </a:solidFill>
            </a:endParaRPr>
          </a:p>
          <a:p>
            <a:r>
              <a:rPr lang="en-US" sz="1200" i="1" dirty="0">
                <a:solidFill>
                  <a:srgbClr val="FFFF00"/>
                </a:solidFill>
              </a:rPr>
              <a:t>Wie hoch ist die durchschnittliche zentrale Hornhautkrümmung bei (nicht-plana) Erwachsenen?</a:t>
            </a:r>
          </a:p>
          <a:p>
            <a:r>
              <a:rPr lang="en-US" sz="1200" dirty="0">
                <a:solidFill>
                  <a:srgbClr val="FFFF00"/>
                </a:solidFill>
              </a:rPr>
              <a:t>Etwa 43 D</a:t>
            </a:r>
          </a:p>
          <a:p>
            <a:endParaRPr lang="en-US" sz="1400" dirty="0">
              <a:solidFill>
                <a:srgbClr val="FFFF00"/>
              </a:solidFill>
            </a:endParaRPr>
          </a:p>
          <a:p>
            <a:r>
              <a:rPr lang="en-US" sz="1200" i="1" dirty="0">
                <a:solidFill>
                  <a:srgbClr val="FFFF00"/>
                </a:solidFill>
              </a:rPr>
              <a:t>Wie flach muss die zentrale Hornhaut sein, um als Cornea plana zu gelten?</a:t>
            </a:r>
          </a:p>
          <a:p>
            <a:r>
              <a:rPr lang="en-US" sz="1200" dirty="0">
                <a:solidFill>
                  <a:srgbClr val="FFFF00"/>
                </a:solidFill>
              </a:rPr>
              <a:t>Es gibt keinen festgelegten Grenzwert, aber man kann sagen, dass Plana-Hornhäute </a:t>
            </a:r>
            <a:r>
              <a:rPr lang="en-US" sz="1200" b="1" dirty="0">
                <a:solidFill>
                  <a:srgbClr val="FFFF00"/>
                </a:solidFill>
              </a:rPr>
              <a:t>deutlich </a:t>
            </a:r>
            <a:r>
              <a:rPr lang="en-US" sz="1200" dirty="0">
                <a:solidFill>
                  <a:srgbClr val="FFFF00"/>
                </a:solidFill>
              </a:rPr>
              <a:t>flacher als 43 D sind</a:t>
            </a:r>
          </a:p>
          <a:p>
            <a:endParaRPr lang="en-US" sz="1400" i="1" dirty="0">
              <a:solidFill>
                <a:srgbClr val="FFFF00"/>
              </a:solidFill>
            </a:endParaRPr>
          </a:p>
          <a:p>
            <a:r>
              <a:rPr lang="en-US" sz="1200" i="1" dirty="0">
                <a:solidFill>
                  <a:srgbClr val="FFFF00"/>
                </a:solidFill>
              </a:rPr>
              <a:t>OK, was wäre eine typische Brechkraft einer Plana-Hornhaut?</a:t>
            </a:r>
          </a:p>
          <a:p>
            <a:r>
              <a:rPr lang="en-US" sz="1200" dirty="0">
                <a:solidFill>
                  <a:srgbClr val="FFFF00"/>
                </a:solidFill>
              </a:rPr>
              <a:t>Werte im Bereich von 30–35 D sind üblich</a:t>
            </a:r>
          </a:p>
        </p:txBody>
      </p:sp>
    </p:spTree>
    <p:extLst>
      <p:ext uri="{BB962C8B-B14F-4D97-AF65-F5344CB8AC3E}">
        <p14:creationId xmlns:p14="http://schemas.microsoft.com/office/powerpoint/2010/main" val="685345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CBE69-3FA9-4323-9841-FC5A2830F740}"/>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25</a:t>
            </a:fld>
            <a:endParaRPr lang="en-US" altLang="en-US"/>
          </a:p>
        </p:txBody>
      </p:sp>
      <p:sp>
        <p:nvSpPr>
          <p:cNvPr id="5" name="TextBox 4">
            <a:extLst>
              <a:ext uri="{FF2B5EF4-FFF2-40B4-BE49-F238E27FC236}">
                <a16:creationId xmlns:a16="http://schemas.microsoft.com/office/drawing/2014/main" id="{2E1D3AF8-F853-47A1-986F-B53A125BD42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Box 5">
            <a:extLst>
              <a:ext uri="{FF2B5EF4-FFF2-40B4-BE49-F238E27FC236}">
                <a16:creationId xmlns:a16="http://schemas.microsoft.com/office/drawing/2014/main" id="{9FF7E85C-34F5-4BB9-BD4F-4A28E84DAC8E}"/>
              </a:ext>
            </a:extLst>
          </p:cNvPr>
          <p:cNvSpPr txBox="1"/>
          <p:nvPr/>
        </p:nvSpPr>
        <p:spPr>
          <a:xfrm>
            <a:off x="3787173" y="6107668"/>
            <a:ext cx="1569660" cy="369332"/>
          </a:xfrm>
          <a:prstGeom prst="rect">
            <a:avLst/>
          </a:prstGeom>
          <a:noFill/>
        </p:spPr>
        <p:txBody>
          <a:bodyPr wrap="square" lIns="25400" tIns="12700" rIns="25400" bIns="12700" rtlCol="0">
            <a:spAutoFit/>
          </a:bodyPr>
          <a:lstStyle/>
          <a:p>
            <a:pPr algn="ctr"/>
            <a:r>
              <a:rPr lang="en-US" sz="1200" dirty="0"/>
              <a:t>Flache Hornhaut</a:t>
            </a:r>
          </a:p>
        </p:txBody>
      </p:sp>
      <p:pic>
        <p:nvPicPr>
          <p:cNvPr id="2050" name="Picture 2" descr="Clinical Photos : Bausch + Lomb">
            <a:extLst>
              <a:ext uri="{FF2B5EF4-FFF2-40B4-BE49-F238E27FC236}">
                <a16:creationId xmlns:a16="http://schemas.microsoft.com/office/drawing/2014/main" id="{1B633874-30C6-4D06-A120-36B3A49A58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781" y="1537428"/>
            <a:ext cx="5786437" cy="3783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163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26</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191045" y="2813250"/>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481705"/>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p>
          <a:p>
            <a:pPr>
              <a:lnSpc>
                <a:spcPct val="90000"/>
              </a:lnSpc>
            </a:pPr>
            <a:r>
              <a:rPr lang="en-US" altLang="en-US" sz="1200" dirty="0">
                <a:solidFill>
                  <a:srgbClr val="0000FF"/>
                </a:solidFill>
              </a:rPr>
              <a:t>Die Hornhaut ist deutlich flacher als normal</a:t>
            </a:r>
          </a:p>
          <a:p>
            <a:endParaRPr lang="en-US" sz="1400" i="1" dirty="0">
              <a:solidFill>
                <a:srgbClr val="0000FF"/>
              </a:solidFill>
            </a:endParaRPr>
          </a:p>
          <a:p>
            <a:r>
              <a:rPr lang="en-US" sz="1200" i="1" dirty="0">
                <a:solidFill>
                  <a:srgbClr val="0000FF"/>
                </a:solidFill>
              </a:rPr>
              <a:t>Wie hoch ist die durchschnittliche zentrale Hornhautkrümmung bei (nicht-plana) Erwachsenen?</a:t>
            </a:r>
          </a:p>
          <a:p>
            <a:r>
              <a:rPr lang="en-US" sz="1200" dirty="0" err="1">
                <a:solidFill>
                  <a:srgbClr val="FFFF00"/>
                </a:solidFill>
              </a:rPr>
              <a:t>Etwa</a:t>
            </a:r>
            <a:r>
              <a:rPr lang="en-US" sz="1200" dirty="0">
                <a:solidFill>
                  <a:srgbClr val="FFFF00"/>
                </a:solidFill>
              </a:rPr>
              <a:t> 43 D</a:t>
            </a:r>
          </a:p>
          <a:p>
            <a:endParaRPr lang="en-US" sz="1400" dirty="0">
              <a:solidFill>
                <a:srgbClr val="FFFF00"/>
              </a:solidFill>
            </a:endParaRPr>
          </a:p>
          <a:p>
            <a:r>
              <a:rPr lang="en-US" sz="1200" i="1" dirty="0">
                <a:solidFill>
                  <a:srgbClr val="FFFF00"/>
                </a:solidFill>
              </a:rPr>
              <a:t>Wie flach muss die zentrale Hornhaut sein, um als Cornea plana zu gelten?</a:t>
            </a:r>
          </a:p>
          <a:p>
            <a:r>
              <a:rPr lang="en-US" sz="1200" dirty="0">
                <a:solidFill>
                  <a:srgbClr val="FFFF00"/>
                </a:solidFill>
              </a:rPr>
              <a:t>Es gibt keinen festgelegten Grenzwert, aber man kann sagen, dass Plana-Hornhäute </a:t>
            </a:r>
            <a:r>
              <a:rPr lang="en-US" sz="1200" b="1" dirty="0">
                <a:solidFill>
                  <a:srgbClr val="FFFF00"/>
                </a:solidFill>
              </a:rPr>
              <a:t>deutlich </a:t>
            </a:r>
            <a:r>
              <a:rPr lang="en-US" sz="1200" dirty="0">
                <a:solidFill>
                  <a:srgbClr val="FFFF00"/>
                </a:solidFill>
              </a:rPr>
              <a:t>flacher als 43 D sind</a:t>
            </a:r>
          </a:p>
          <a:p>
            <a:endParaRPr lang="en-US" sz="1400" i="1" dirty="0">
              <a:solidFill>
                <a:srgbClr val="FFFF00"/>
              </a:solidFill>
            </a:endParaRPr>
          </a:p>
          <a:p>
            <a:r>
              <a:rPr lang="en-US" sz="1200" i="1" dirty="0">
                <a:solidFill>
                  <a:srgbClr val="FFFF00"/>
                </a:solidFill>
              </a:rPr>
              <a:t>OK, was wäre eine typische Brechkraft einer Plana-Hornhaut?</a:t>
            </a:r>
          </a:p>
          <a:p>
            <a:r>
              <a:rPr lang="en-US" sz="1200" dirty="0">
                <a:solidFill>
                  <a:srgbClr val="FFFF00"/>
                </a:solidFill>
              </a:rPr>
              <a:t>Werte im Bereich von 30–35 D sind üblich</a:t>
            </a:r>
          </a:p>
        </p:txBody>
      </p:sp>
    </p:spTree>
    <p:extLst>
      <p:ext uri="{BB962C8B-B14F-4D97-AF65-F5344CB8AC3E}">
        <p14:creationId xmlns:p14="http://schemas.microsoft.com/office/powerpoint/2010/main" val="904077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27</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124200" y="2842287"/>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481705"/>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p>
          <a:p>
            <a:pPr>
              <a:lnSpc>
                <a:spcPct val="90000"/>
              </a:lnSpc>
            </a:pPr>
            <a:r>
              <a:rPr lang="en-US" altLang="en-US" sz="1200" dirty="0">
                <a:solidFill>
                  <a:srgbClr val="0000FF"/>
                </a:solidFill>
              </a:rPr>
              <a:t>Die Hornhaut ist deutlich flacher als normal</a:t>
            </a:r>
          </a:p>
          <a:p>
            <a:endParaRPr lang="en-US" sz="1400" i="1" dirty="0">
              <a:solidFill>
                <a:srgbClr val="0000FF"/>
              </a:solidFill>
            </a:endParaRPr>
          </a:p>
          <a:p>
            <a:r>
              <a:rPr lang="en-US" sz="1200" i="1" dirty="0">
                <a:solidFill>
                  <a:srgbClr val="0000FF"/>
                </a:solidFill>
              </a:rPr>
              <a:t>Wie hoch ist die durchschnittliche zentrale Hornhautkrümmung bei (nicht-plana) Erwachsenen?</a:t>
            </a:r>
          </a:p>
          <a:p>
            <a:r>
              <a:rPr lang="en-US" sz="1200" dirty="0" err="1">
                <a:solidFill>
                  <a:srgbClr val="0000FF"/>
                </a:solidFill>
              </a:rPr>
              <a:t>Etwa</a:t>
            </a:r>
            <a:r>
              <a:rPr lang="en-US" sz="1200" dirty="0">
                <a:solidFill>
                  <a:srgbClr val="0000FF"/>
                </a:solidFill>
              </a:rPr>
              <a:t> 43 D</a:t>
            </a:r>
            <a:endParaRPr lang="en-US" sz="1400" dirty="0">
              <a:solidFill>
                <a:srgbClr val="FFFF00"/>
              </a:solidFill>
            </a:endParaRPr>
          </a:p>
          <a:p>
            <a:endParaRPr lang="en-US" sz="1400" dirty="0">
              <a:solidFill>
                <a:srgbClr val="FFFF00"/>
              </a:solidFill>
            </a:endParaRPr>
          </a:p>
          <a:p>
            <a:r>
              <a:rPr lang="en-US" sz="1200" i="1" dirty="0">
                <a:solidFill>
                  <a:srgbClr val="FFFF00"/>
                </a:solidFill>
              </a:rPr>
              <a:t>Wie flach muss die zentrale Hornhaut sein, um als Cornea plana zu gelten?</a:t>
            </a:r>
          </a:p>
          <a:p>
            <a:r>
              <a:rPr lang="en-US" sz="1200" dirty="0">
                <a:solidFill>
                  <a:srgbClr val="FFFF00"/>
                </a:solidFill>
              </a:rPr>
              <a:t>Es gibt keinen festgelegten Grenzwert, aber man kann sagen, dass Plana-Hornhäute </a:t>
            </a:r>
            <a:r>
              <a:rPr lang="en-US" sz="1200" b="1" dirty="0">
                <a:solidFill>
                  <a:srgbClr val="FFFF00"/>
                </a:solidFill>
              </a:rPr>
              <a:t>deutlich </a:t>
            </a:r>
            <a:r>
              <a:rPr lang="en-US" sz="1200" dirty="0">
                <a:solidFill>
                  <a:srgbClr val="FFFF00"/>
                </a:solidFill>
              </a:rPr>
              <a:t>flacher als 43 D sind</a:t>
            </a:r>
          </a:p>
          <a:p>
            <a:endParaRPr lang="en-US" sz="1400" i="1" dirty="0">
              <a:solidFill>
                <a:srgbClr val="FFFF00"/>
              </a:solidFill>
            </a:endParaRPr>
          </a:p>
          <a:p>
            <a:r>
              <a:rPr lang="en-US" sz="1200" i="1" dirty="0">
                <a:solidFill>
                  <a:srgbClr val="FFFF00"/>
                </a:solidFill>
              </a:rPr>
              <a:t>OK, wie hoch wäre die typische Brechkraft einer Plana-Hornhaut?</a:t>
            </a:r>
          </a:p>
          <a:p>
            <a:r>
              <a:rPr lang="en-US" sz="1200" dirty="0">
                <a:solidFill>
                  <a:srgbClr val="FFFF00"/>
                </a:solidFill>
              </a:rPr>
              <a:t>Werte im Bereich von 30–35 D sind üblich</a:t>
            </a:r>
          </a:p>
        </p:txBody>
      </p:sp>
    </p:spTree>
    <p:extLst>
      <p:ext uri="{BB962C8B-B14F-4D97-AF65-F5344CB8AC3E}">
        <p14:creationId xmlns:p14="http://schemas.microsoft.com/office/powerpoint/2010/main" val="2703328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28</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005667" y="2787850"/>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634567"/>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p>
          <a:p>
            <a:pPr>
              <a:lnSpc>
                <a:spcPct val="90000"/>
              </a:lnSpc>
            </a:pPr>
            <a:r>
              <a:rPr lang="en-US" altLang="en-US" sz="1200" dirty="0">
                <a:solidFill>
                  <a:srgbClr val="0000FF"/>
                </a:solidFill>
              </a:rPr>
              <a:t>Die Hornhaut ist deutlich flacher als normal</a:t>
            </a:r>
          </a:p>
          <a:p>
            <a:endParaRPr lang="en-US" sz="1400" i="1" dirty="0">
              <a:solidFill>
                <a:srgbClr val="0000FF"/>
              </a:solidFill>
            </a:endParaRPr>
          </a:p>
          <a:p>
            <a:r>
              <a:rPr lang="en-US" sz="1200" i="1" dirty="0">
                <a:solidFill>
                  <a:srgbClr val="0000FF"/>
                </a:solidFill>
              </a:rPr>
              <a:t>Wie hoch ist die durchschnittliche zentrale Hornhautkrümmung bei (nicht-plana) Erwachsenen?</a:t>
            </a:r>
          </a:p>
          <a:p>
            <a:r>
              <a:rPr lang="en-US" sz="1200" dirty="0">
                <a:solidFill>
                  <a:srgbClr val="0000FF"/>
                </a:solidFill>
              </a:rPr>
              <a:t>Etwa 43 D</a:t>
            </a:r>
          </a:p>
          <a:p>
            <a:endParaRPr lang="en-US" sz="1400" dirty="0">
              <a:solidFill>
                <a:srgbClr val="0000FF"/>
              </a:solidFill>
            </a:endParaRPr>
          </a:p>
          <a:p>
            <a:r>
              <a:rPr lang="en-US" sz="1200" i="1" dirty="0">
                <a:solidFill>
                  <a:srgbClr val="0000FF"/>
                </a:solidFill>
              </a:rPr>
              <a:t>Wie flach muss die zentrale Hornhaut sein, um als Cornea plana zu gelten?</a:t>
            </a:r>
          </a:p>
          <a:p>
            <a:r>
              <a:rPr lang="en-US" sz="1200" dirty="0">
                <a:solidFill>
                  <a:srgbClr val="FFFF00"/>
                </a:solidFill>
              </a:rPr>
              <a:t>Es gibt keinen festgelegten Grenzwert, aber man kann sagen, dass Plana-Hornhäute </a:t>
            </a:r>
            <a:r>
              <a:rPr lang="en-US" sz="1200" b="1" dirty="0">
                <a:solidFill>
                  <a:srgbClr val="FFFF00"/>
                </a:solidFill>
              </a:rPr>
              <a:t>deutlich </a:t>
            </a:r>
            <a:r>
              <a:rPr lang="en-US" sz="1200" dirty="0">
                <a:solidFill>
                  <a:srgbClr val="FFFF00"/>
                </a:solidFill>
              </a:rPr>
              <a:t>flacher als 43 D sind</a:t>
            </a:r>
          </a:p>
          <a:p>
            <a:endParaRPr lang="en-US" sz="1400" i="1" dirty="0">
              <a:solidFill>
                <a:srgbClr val="FFFF00"/>
              </a:solidFill>
            </a:endParaRPr>
          </a:p>
          <a:p>
            <a:r>
              <a:rPr lang="en-US" sz="1200" i="1" dirty="0">
                <a:solidFill>
                  <a:srgbClr val="FFFF00"/>
                </a:solidFill>
              </a:rPr>
              <a:t>OK, wie hoch wäre die typische Brechkraft einer Plana-Hornhaut?</a:t>
            </a:r>
          </a:p>
          <a:p>
            <a:r>
              <a:rPr lang="en-US" sz="1200" dirty="0">
                <a:solidFill>
                  <a:srgbClr val="FFFF00"/>
                </a:solidFill>
              </a:rPr>
              <a:t>Werte im Bereich von 30–35 D sind üblich</a:t>
            </a:r>
          </a:p>
        </p:txBody>
      </p:sp>
    </p:spTree>
    <p:extLst>
      <p:ext uri="{BB962C8B-B14F-4D97-AF65-F5344CB8AC3E}">
        <p14:creationId xmlns:p14="http://schemas.microsoft.com/office/powerpoint/2010/main" val="639932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29</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207978" y="2878667"/>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634567"/>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p>
          <a:p>
            <a:pPr>
              <a:lnSpc>
                <a:spcPct val="90000"/>
              </a:lnSpc>
            </a:pPr>
            <a:r>
              <a:rPr lang="en-US" altLang="en-US" sz="1200" dirty="0">
                <a:solidFill>
                  <a:srgbClr val="0000FF"/>
                </a:solidFill>
              </a:rPr>
              <a:t>Die Hornhaut ist deutlich flacher als normal</a:t>
            </a:r>
          </a:p>
          <a:p>
            <a:endParaRPr lang="en-US" sz="1400" i="1" dirty="0">
              <a:solidFill>
                <a:srgbClr val="0000FF"/>
              </a:solidFill>
            </a:endParaRPr>
          </a:p>
          <a:p>
            <a:r>
              <a:rPr lang="en-US" sz="1200" i="1" dirty="0">
                <a:solidFill>
                  <a:srgbClr val="0000FF"/>
                </a:solidFill>
              </a:rPr>
              <a:t>Wie hoch ist die durchschnittliche zentrale Hornhautkrümmung bei (nicht-plana) Erwachsenen?</a:t>
            </a:r>
          </a:p>
          <a:p>
            <a:r>
              <a:rPr lang="en-US" sz="1200" dirty="0">
                <a:solidFill>
                  <a:srgbClr val="0000FF"/>
                </a:solidFill>
              </a:rPr>
              <a:t>Etwa 43 D</a:t>
            </a:r>
          </a:p>
          <a:p>
            <a:endParaRPr lang="en-US" sz="1400" dirty="0">
              <a:solidFill>
                <a:srgbClr val="0000FF"/>
              </a:solidFill>
            </a:endParaRPr>
          </a:p>
          <a:p>
            <a:r>
              <a:rPr lang="en-US" sz="1200" i="1" dirty="0">
                <a:solidFill>
                  <a:srgbClr val="0000FF"/>
                </a:solidFill>
              </a:rPr>
              <a:t>Wie flach muss die zentrale Hornhaut sein, um als Cornea plana zu gelten?</a:t>
            </a:r>
          </a:p>
          <a:p>
            <a:r>
              <a:rPr lang="en-US" sz="1200" dirty="0">
                <a:solidFill>
                  <a:srgbClr val="0000FF"/>
                </a:solidFill>
              </a:rPr>
              <a:t>Es gibt keinen festgelegten Grenzwert, aber man kann sagen, dass Plana-Hornhäute </a:t>
            </a:r>
            <a:r>
              <a:rPr lang="en-US" sz="1200" b="1" dirty="0">
                <a:solidFill>
                  <a:srgbClr val="0000FF"/>
                </a:solidFill>
              </a:rPr>
              <a:t>deutlich </a:t>
            </a:r>
            <a:r>
              <a:rPr lang="en-US" sz="1200" dirty="0">
                <a:solidFill>
                  <a:srgbClr val="0000FF"/>
                </a:solidFill>
              </a:rPr>
              <a:t>flacher als 43 D sind</a:t>
            </a:r>
            <a:endParaRPr lang="en-US" sz="1400" dirty="0">
              <a:solidFill>
                <a:srgbClr val="FFFF00"/>
              </a:solidFill>
            </a:endParaRPr>
          </a:p>
          <a:p>
            <a:endParaRPr lang="en-US" sz="1400" i="1" dirty="0">
              <a:solidFill>
                <a:srgbClr val="FFFF00"/>
              </a:solidFill>
            </a:endParaRPr>
          </a:p>
          <a:p>
            <a:r>
              <a:rPr lang="en-US" sz="1200" i="1" dirty="0">
                <a:solidFill>
                  <a:srgbClr val="FFFF00"/>
                </a:solidFill>
              </a:rPr>
              <a:t>OK, was wäre eine typische Brechkraft einer Plana-Hornhaut?</a:t>
            </a:r>
          </a:p>
          <a:p>
            <a:r>
              <a:rPr lang="en-US" sz="1200" dirty="0">
                <a:solidFill>
                  <a:srgbClr val="FFFF00"/>
                </a:solidFill>
              </a:rPr>
              <a:t>Werte im Bereich von 30–35 D sind üblich</a:t>
            </a:r>
          </a:p>
        </p:txBody>
      </p:sp>
    </p:spTree>
    <p:extLst>
      <p:ext uri="{BB962C8B-B14F-4D97-AF65-F5344CB8AC3E}">
        <p14:creationId xmlns:p14="http://schemas.microsoft.com/office/powerpoint/2010/main" val="3781338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
        <p:nvSpPr>
          <p:cNvPr id="3075" name="Rectangle 3"/>
          <p:cNvSpPr>
            <a:spLocks noGrp="1" noChangeArrowheads="1"/>
          </p:cNvSpPr>
          <p:nvPr>
            <p:ph type="body" idx="1"/>
          </p:nvPr>
        </p:nvSpPr>
        <p:spPr/>
        <p:txBody>
          <a:bodyPr wrap="square" lIns="25400" tIns="12700" rIns="25400" bIns="12700"/>
          <a:lstStyle/>
          <a:p>
            <a:pPr eaLnBrk="1" hangingPunct="1"/>
            <a:r>
              <a:rPr lang="en-US" altLang="en-US" sz="1200" b="1" dirty="0">
                <a:solidFill>
                  <a:srgbClr val="0000FF"/>
                </a:solidFill>
              </a:rPr>
              <a:t>S</a:t>
            </a:r>
            <a:endParaRPr lang="en-US" altLang="en-US" dirty="0">
              <a:solidFill>
                <a:srgbClr val="0000FF"/>
              </a:solidFill>
            </a:endParaRPr>
          </a:p>
          <a:p>
            <a:pPr eaLnBrk="1" hangingPunct="1"/>
            <a:r>
              <a:rPr lang="en-US" altLang="en-US" sz="1200" b="1" dirty="0">
                <a:solidFill>
                  <a:schemeClr val="bg1">
                    <a:lumMod val="75000"/>
                  </a:schemeClr>
                </a:solidFill>
              </a:rPr>
              <a:t>T</a:t>
            </a:r>
            <a:r>
              <a:rPr lang="en-US" altLang="en-US" sz="1200" dirty="0">
                <a:solidFill>
                  <a:schemeClr val="bg1">
                    <a:lumMod val="75000"/>
                  </a:schemeClr>
                </a:solidFill>
              </a:rPr>
              <a:t> </a:t>
            </a:r>
          </a:p>
          <a:p>
            <a:pPr eaLnBrk="1" hangingPunct="1"/>
            <a:r>
              <a:rPr lang="en-US" altLang="en-US" sz="1200" b="1" dirty="0">
                <a:solidFill>
                  <a:schemeClr val="bg1">
                    <a:lumMod val="75000"/>
                  </a:schemeClr>
                </a:solidFill>
              </a:rPr>
              <a:t>U</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M</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P</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E</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307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635DBE3E-DB42-4E0F-8CF6-7FC2593131B0}" type="slidenum">
              <a:rPr lang="en-US" altLang="en-US" sz="1000"/>
              <a:t>3</a:t>
            </a:fld>
            <a:endParaRPr lang="en-US" altLang="en-US" sz="1000"/>
          </a:p>
        </p:txBody>
      </p:sp>
      <p:sp>
        <p:nvSpPr>
          <p:cNvPr id="2" name="TextBox 1">
            <a:extLst>
              <a:ext uri="{FF2B5EF4-FFF2-40B4-BE49-F238E27FC236}">
                <a16:creationId xmlns:a16="http://schemas.microsoft.com/office/drawing/2014/main" id="{A6351E72-E354-4F97-8FA8-82846AA87CC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4" name="Arrow: Left 3">
            <a:extLst>
              <a:ext uri="{FF2B5EF4-FFF2-40B4-BE49-F238E27FC236}">
                <a16:creationId xmlns:a16="http://schemas.microsoft.com/office/drawing/2014/main" id="{CCD175F1-1C2B-403C-89D9-D32117A21D52}"/>
              </a:ext>
            </a:extLst>
          </p:cNvPr>
          <p:cNvSpPr/>
          <p:nvPr/>
        </p:nvSpPr>
        <p:spPr>
          <a:xfrm>
            <a:off x="1622942" y="1685924"/>
            <a:ext cx="2590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Beginnen Sie hier</a:t>
            </a:r>
          </a:p>
        </p:txBody>
      </p:sp>
    </p:spTree>
    <p:extLst>
      <p:ext uri="{BB962C8B-B14F-4D97-AF65-F5344CB8AC3E}">
        <p14:creationId xmlns:p14="http://schemas.microsoft.com/office/powerpoint/2010/main" val="776864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30</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098799" y="2895600"/>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481705"/>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p>
          <a:p>
            <a:pPr>
              <a:lnSpc>
                <a:spcPct val="90000"/>
              </a:lnSpc>
            </a:pPr>
            <a:r>
              <a:rPr lang="en-US" altLang="en-US" sz="1200" dirty="0">
                <a:solidFill>
                  <a:srgbClr val="0000FF"/>
                </a:solidFill>
              </a:rPr>
              <a:t>Die Hornhaut ist deutlich flacher als normal</a:t>
            </a:r>
          </a:p>
          <a:p>
            <a:endParaRPr lang="en-US" sz="1400" i="1" dirty="0">
              <a:solidFill>
                <a:srgbClr val="0000FF"/>
              </a:solidFill>
            </a:endParaRPr>
          </a:p>
          <a:p>
            <a:r>
              <a:rPr lang="en-US" sz="1200" i="1" dirty="0">
                <a:solidFill>
                  <a:srgbClr val="0000FF"/>
                </a:solidFill>
              </a:rPr>
              <a:t>Wie hoch ist die durchschnittliche zentrale Hornhautkrümmung bei (nicht-plana) Erwachsenen?</a:t>
            </a:r>
          </a:p>
          <a:p>
            <a:r>
              <a:rPr lang="en-US" sz="1200" dirty="0" err="1">
                <a:solidFill>
                  <a:srgbClr val="0000FF"/>
                </a:solidFill>
              </a:rPr>
              <a:t>Etwa</a:t>
            </a:r>
            <a:r>
              <a:rPr lang="en-US" sz="1200" dirty="0">
                <a:solidFill>
                  <a:srgbClr val="0000FF"/>
                </a:solidFill>
              </a:rPr>
              <a:t> 43 D</a:t>
            </a:r>
          </a:p>
          <a:p>
            <a:endParaRPr lang="en-US" sz="1400" dirty="0">
              <a:solidFill>
                <a:srgbClr val="0000FF"/>
              </a:solidFill>
            </a:endParaRPr>
          </a:p>
          <a:p>
            <a:r>
              <a:rPr lang="en-US" sz="1200" i="1" dirty="0">
                <a:solidFill>
                  <a:srgbClr val="0000FF"/>
                </a:solidFill>
              </a:rPr>
              <a:t>Wie flach muss die zentrale Hornhaut sein, um als Cornea plana zu gelten?</a:t>
            </a:r>
          </a:p>
          <a:p>
            <a:r>
              <a:rPr lang="en-US" sz="1200" dirty="0">
                <a:solidFill>
                  <a:srgbClr val="0000FF"/>
                </a:solidFill>
              </a:rPr>
              <a:t>Es gibt keinen festgelegten Grenzwert, aber man kann sagen, dass Plana-Hornhäute </a:t>
            </a:r>
            <a:r>
              <a:rPr lang="en-US" sz="1200" b="1" dirty="0">
                <a:solidFill>
                  <a:srgbClr val="0000FF"/>
                </a:solidFill>
              </a:rPr>
              <a:t>deutlich </a:t>
            </a:r>
            <a:r>
              <a:rPr lang="en-US" sz="1200" dirty="0">
                <a:solidFill>
                  <a:srgbClr val="0000FF"/>
                </a:solidFill>
              </a:rPr>
              <a:t>flacher als 43 D sind</a:t>
            </a:r>
          </a:p>
          <a:p>
            <a:endParaRPr lang="en-US" sz="1400" i="1" dirty="0">
              <a:solidFill>
                <a:srgbClr val="0000FF"/>
              </a:solidFill>
            </a:endParaRPr>
          </a:p>
          <a:p>
            <a:r>
              <a:rPr lang="en-US" sz="1200" i="1" dirty="0">
                <a:solidFill>
                  <a:srgbClr val="0000FF"/>
                </a:solidFill>
              </a:rPr>
              <a:t>OK, was wäre eine typische Brechkraft einer Plana-Hornhaut?</a:t>
            </a:r>
            <a:endParaRPr lang="en-US" sz="1400" i="1" dirty="0">
              <a:solidFill>
                <a:srgbClr val="FFFF00"/>
              </a:solidFill>
            </a:endParaRPr>
          </a:p>
          <a:p>
            <a:r>
              <a:rPr lang="en-US" sz="1200" dirty="0">
                <a:solidFill>
                  <a:srgbClr val="FFFF00"/>
                </a:solidFill>
              </a:rPr>
              <a:t>Werte im Bereich von 30–35 D sind üblich</a:t>
            </a:r>
          </a:p>
        </p:txBody>
      </p:sp>
    </p:spTree>
    <p:extLst>
      <p:ext uri="{BB962C8B-B14F-4D97-AF65-F5344CB8AC3E}">
        <p14:creationId xmlns:p14="http://schemas.microsoft.com/office/powerpoint/2010/main" val="4182693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20483" name="Rectangle 3"/>
          <p:cNvSpPr>
            <a:spLocks noGrp="1" noChangeArrowheads="1"/>
          </p:cNvSpPr>
          <p:nvPr>
            <p:ph type="body" idx="1"/>
          </p:nvPr>
        </p:nvSpPr>
        <p:spPr/>
        <p:txBody>
          <a:bodyPr wrap="square" lIns="25400" tIns="12700" rIns="25400" bIns="12700"/>
          <a:lstStyle/>
          <a:p>
            <a:pPr eaLnBrk="1" hangingPunct="1">
              <a:defRPr/>
            </a:pPr>
            <a:r>
              <a:rPr lang="en-US" sz="1200" dirty="0" err="1">
                <a:solidFill>
                  <a:srgbClr val="0000FF"/>
                </a:solidFill>
              </a:rPr>
              <a:t>Sklerokornea</a:t>
            </a:r>
            <a:endParaRPr lang="en-US" dirty="0">
              <a:solidFill>
                <a:srgbClr val="0000FF"/>
              </a:solidFill>
            </a:endParaRPr>
          </a:p>
          <a:p>
            <a:pPr eaLnBrk="1" hangingPunct="1">
              <a:defRPr/>
            </a:pPr>
            <a:r>
              <a:rPr lang="en-US" sz="1200" dirty="0">
                <a:solidFill>
                  <a:schemeClr val="bg1">
                    <a:lumMod val="85000"/>
                  </a:schemeClr>
                </a:solidFill>
              </a:rPr>
              <a:t>Trauma (endothelial; durch Pinzette </a:t>
            </a:r>
            <a:r>
              <a:rPr lang="en-US" sz="1200" dirty="0" err="1">
                <a:solidFill>
                  <a:schemeClr val="bg1">
                    <a:lumMod val="85000"/>
                  </a:schemeClr>
                </a:solidFill>
              </a:rPr>
              <a:t>usw.</a:t>
            </a:r>
            <a:r>
              <a:rPr lang="en-US" sz="1200" dirty="0">
                <a:solidFill>
                  <a:schemeClr val="bg1">
                    <a:lumMod val="85000"/>
                  </a:schemeClr>
                </a:solidFill>
              </a:rPr>
              <a:t>)</a:t>
            </a:r>
          </a:p>
          <a:p>
            <a:pPr eaLnBrk="1" hangingPunct="1">
              <a:defRPr/>
            </a:pPr>
            <a:r>
              <a:rPr lang="en-US" sz="1200" dirty="0" err="1">
                <a:solidFill>
                  <a:schemeClr val="bg1">
                    <a:lumMod val="85000"/>
                  </a:schemeClr>
                </a:solidFill>
              </a:rPr>
              <a:t>Ulcus</a:t>
            </a:r>
            <a:endParaRPr lang="en-US" sz="1200" dirty="0">
              <a:solidFill>
                <a:schemeClr val="bg1">
                  <a:lumMod val="85000"/>
                </a:schemeClr>
              </a:solidFill>
            </a:endParaRPr>
          </a:p>
          <a:p>
            <a:pPr lvl="0" eaLnBrk="1" hangingPunct="1">
              <a:buClr>
                <a:srgbClr val="330066"/>
              </a:buClr>
            </a:pPr>
            <a:r>
              <a:rPr lang="en-US" altLang="en-US" sz="1200" dirty="0" err="1">
                <a:solidFill>
                  <a:srgbClr val="FFFFFF">
                    <a:lumMod val="85000"/>
                  </a:srgbClr>
                </a:solidFill>
              </a:rPr>
              <a:t>Metabolische</a:t>
            </a:r>
            <a:r>
              <a:rPr lang="en-US" altLang="en-US" sz="1200" dirty="0">
                <a:solidFill>
                  <a:srgbClr val="FFFFFF">
                    <a:lumMod val="85000"/>
                  </a:srgbClr>
                </a:solidFill>
              </a:rPr>
              <a:t> </a:t>
            </a:r>
            <a:r>
              <a:rPr lang="en-US" altLang="en-US" sz="1200" dirty="0" err="1">
                <a:solidFill>
                  <a:srgbClr val="FFFFFF">
                    <a:lumMod val="85000"/>
                  </a:srgbClr>
                </a:solidFill>
              </a:rPr>
              <a:t>Störung</a:t>
            </a:r>
            <a:endParaRPr lang="en-US" altLang="en-US" sz="1200" dirty="0">
              <a:solidFill>
                <a:srgbClr val="FFFFFF">
                  <a:lumMod val="85000"/>
                </a:srgbClr>
              </a:solidFill>
            </a:endParaRPr>
          </a:p>
          <a:p>
            <a:pPr eaLnBrk="1" hangingPunct="1">
              <a:defRPr/>
            </a:pPr>
            <a:r>
              <a:rPr lang="en-US" sz="1200" dirty="0">
                <a:solidFill>
                  <a:schemeClr val="bg1">
                    <a:lumMod val="85000"/>
                  </a:schemeClr>
                </a:solidFill>
              </a:rPr>
              <a:t>Peters-Anomalie</a:t>
            </a:r>
          </a:p>
          <a:p>
            <a:pPr eaLnBrk="1" hangingPunct="1">
              <a:defRPr/>
            </a:pPr>
            <a:r>
              <a:rPr lang="en-US" sz="1200" dirty="0">
                <a:solidFill>
                  <a:schemeClr val="bg1">
                    <a:lumMod val="85000"/>
                  </a:schemeClr>
                </a:solidFill>
              </a:rPr>
              <a:t>Endotheliale Dystrophie (CHED)</a:t>
            </a:r>
          </a:p>
          <a:p>
            <a:pPr eaLnBrk="1" hangingPunct="1">
              <a:defRPr/>
            </a:pPr>
            <a:r>
              <a:rPr lang="en-US" sz="1200" dirty="0" err="1">
                <a:solidFill>
                  <a:schemeClr val="bg1">
                    <a:lumMod val="85000"/>
                  </a:schemeClr>
                </a:solidFill>
              </a:rPr>
              <a:t>Dermoid </a:t>
            </a:r>
            <a:r>
              <a:rPr lang="en-US" sz="1200" dirty="0">
                <a:solidFill>
                  <a:schemeClr val="bg1">
                    <a:lumMod val="85000"/>
                  </a:schemeClr>
                </a:solidFill>
              </a:rPr>
              <a:t>der Hornhaut</a:t>
            </a:r>
          </a:p>
        </p:txBody>
      </p:sp>
      <p:sp>
        <p:nvSpPr>
          <p:cNvPr id="819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35B2C753-BABA-4204-AD2E-784C80B7143E}" type="slidenum">
              <a:rPr lang="en-US" altLang="en-US" sz="1000"/>
              <a:t>31</a:t>
            </a:fld>
            <a:endParaRPr lang="en-US" altLang="en-US" sz="1000"/>
          </a:p>
        </p:txBody>
      </p:sp>
      <p:sp>
        <p:nvSpPr>
          <p:cNvPr id="8198" name="Text Box 5"/>
          <p:cNvSpPr txBox="1">
            <a:spLocks noChangeArrowheads="1"/>
          </p:cNvSpPr>
          <p:nvPr/>
        </p:nvSpPr>
        <p:spPr bwMode="auto">
          <a:xfrm>
            <a:off x="3429000" y="1413941"/>
            <a:ext cx="4876799" cy="1810752"/>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Wie äußert sich </a:t>
            </a:r>
            <a:r>
              <a:rPr lang="en-US" altLang="en-US" sz="1200" i="1" dirty="0" err="1">
                <a:solidFill>
                  <a:schemeClr val="bg1">
                    <a:lumMod val="65000"/>
                  </a:schemeClr>
                </a:solidFill>
              </a:rPr>
              <a:t>eine</a:t>
            </a:r>
            <a:r>
              <a:rPr lang="en-US" altLang="en-US" sz="1200" i="1" dirty="0">
                <a:solidFill>
                  <a:schemeClr val="bg1">
                    <a:lumMod val="65000"/>
                  </a:schemeClr>
                </a:solidFill>
              </a:rPr>
              <a:t> </a:t>
            </a:r>
            <a:r>
              <a:rPr lang="en-US" altLang="en-US" sz="1200" i="1" dirty="0" err="1">
                <a:solidFill>
                  <a:schemeClr val="bg1">
                    <a:lumMod val="65000"/>
                  </a:schemeClr>
                </a:solidFill>
              </a:rPr>
              <a:t>Sklerokornea</a:t>
            </a:r>
            <a:r>
              <a:rPr lang="en-US" altLang="en-US" sz="1200" i="1" dirty="0">
                <a:solidFill>
                  <a:schemeClr val="bg1">
                    <a:lumMod val="65000"/>
                  </a:schemeClr>
                </a:solidFill>
              </a:rPr>
              <a:t>?</a:t>
            </a:r>
          </a:p>
          <a:p>
            <a:pPr eaLnBrk="1" hangingPunct="1">
              <a:spcBef>
                <a:spcPct val="0"/>
              </a:spcBef>
              <a:buClrTx/>
              <a:buSzTx/>
              <a:buFontTx/>
              <a:buNone/>
            </a:pPr>
            <a:r>
              <a:rPr lang="en-US" altLang="en-US" sz="1200" dirty="0">
                <a:solidFill>
                  <a:schemeClr val="bg1">
                    <a:lumMod val="65000"/>
                  </a:schemeClr>
                </a:solidFill>
              </a:rPr>
              <a:t>Der Name sagt es bereits – die Hornhaut sieht aus wie die Sklera</a:t>
            </a: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Tritt sie einseitig oder beidseitig auf?</a:t>
            </a:r>
          </a:p>
          <a:p>
            <a:pPr eaLnBrk="1" hangingPunct="1">
              <a:spcBef>
                <a:spcPct val="0"/>
              </a:spcBef>
              <a:buClrTx/>
              <a:buSzTx/>
              <a:buFontTx/>
              <a:buNone/>
            </a:pPr>
            <a:r>
              <a:rPr lang="en-US" altLang="en-US" sz="1200" dirty="0">
                <a:solidFill>
                  <a:schemeClr val="bg1">
                    <a:lumMod val="65000"/>
                  </a:schemeClr>
                </a:solidFill>
              </a:rPr>
              <a:t>In den allermeisten Fällen (&gt;90 %) ist sie beidseitig</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Eine weitere angeborene Hornhautanomalie ist eng mit der </a:t>
            </a:r>
            <a:r>
              <a:rPr lang="en-US" altLang="en-US" sz="1200" i="1" dirty="0" err="1">
                <a:solidFill>
                  <a:schemeClr val="bg1">
                    <a:lumMod val="65000"/>
                  </a:schemeClr>
                </a:solidFill>
              </a:rPr>
              <a:t>Sklerokornea</a:t>
            </a:r>
            <a:r>
              <a:rPr lang="en-US" altLang="en-US" sz="1200" i="1" dirty="0">
                <a:solidFill>
                  <a:schemeClr val="bg1">
                    <a:lumMod val="65000"/>
                  </a:schemeClr>
                </a:solidFill>
              </a:rPr>
              <a:t> assoziiert. Um welche handelt es sich?</a:t>
            </a:r>
          </a:p>
          <a:p>
            <a:pPr eaLnBrk="1" hangingPunct="1">
              <a:spcBef>
                <a:spcPct val="0"/>
              </a:spcBef>
              <a:buClrTx/>
              <a:buSzTx/>
              <a:buFontTx/>
              <a:buNone/>
            </a:pPr>
            <a:r>
              <a:rPr lang="en-US" altLang="en-US" sz="1200" b="1" dirty="0">
                <a:solidFill>
                  <a:srgbClr val="0000FF"/>
                </a:solidFill>
              </a:rPr>
              <a:t>Cornea plana </a:t>
            </a:r>
          </a:p>
        </p:txBody>
      </p:sp>
      <p:sp>
        <p:nvSpPr>
          <p:cNvPr id="7" name="TextBox 6">
            <a:extLst>
              <a:ext uri="{FF2B5EF4-FFF2-40B4-BE49-F238E27FC236}">
                <a16:creationId xmlns:a16="http://schemas.microsoft.com/office/drawing/2014/main" id="{29A876B0-A1A6-4ABB-8601-6BD169B5E61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00F74288-26F9-4D74-895D-6CB1E9917ED2}"/>
              </a:ext>
            </a:extLst>
          </p:cNvPr>
          <p:cNvSpPr/>
          <p:nvPr/>
        </p:nvSpPr>
        <p:spPr>
          <a:xfrm>
            <a:off x="3064932" y="2895600"/>
            <a:ext cx="1600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7E005F-BFC2-4B2E-873F-ACDE09D9B0D4}"/>
              </a:ext>
            </a:extLst>
          </p:cNvPr>
          <p:cNvSpPr txBox="1"/>
          <p:nvPr/>
        </p:nvSpPr>
        <p:spPr>
          <a:xfrm>
            <a:off x="1905000" y="3951207"/>
            <a:ext cx="5806357" cy="2481705"/>
          </a:xfrm>
          <a:prstGeom prst="rect">
            <a:avLst/>
          </a:prstGeom>
          <a:solidFill>
            <a:srgbClr val="FFFF00"/>
          </a:solidFill>
        </p:spPr>
        <p:txBody>
          <a:bodyPr wrap="square" lIns="25400" tIns="12700" rIns="25400" bIns="12700" rtlCol="0">
            <a:spAutoFit/>
          </a:bodyPr>
          <a:lstStyle/>
          <a:p>
            <a:pPr>
              <a:lnSpc>
                <a:spcPct val="90000"/>
              </a:lnSpc>
            </a:pPr>
            <a:r>
              <a:rPr lang="en-US" altLang="en-US" sz="1200" i="1" dirty="0">
                <a:solidFill>
                  <a:srgbClr val="0000FF"/>
                </a:solidFill>
              </a:rPr>
              <a:t>Was ist das charakteristische Merkmal der Cornea plana?</a:t>
            </a:r>
          </a:p>
          <a:p>
            <a:pPr>
              <a:lnSpc>
                <a:spcPct val="90000"/>
              </a:lnSpc>
            </a:pPr>
            <a:r>
              <a:rPr lang="en-US" altLang="en-US" sz="1200" dirty="0">
                <a:solidFill>
                  <a:srgbClr val="0000FF"/>
                </a:solidFill>
              </a:rPr>
              <a:t>Die Hornhaut ist deutlich flacher als normal</a:t>
            </a:r>
          </a:p>
          <a:p>
            <a:endParaRPr lang="en-US" sz="1400" i="1" dirty="0">
              <a:solidFill>
                <a:srgbClr val="0000FF"/>
              </a:solidFill>
            </a:endParaRPr>
          </a:p>
          <a:p>
            <a:r>
              <a:rPr lang="en-US" sz="1200" i="1" dirty="0">
                <a:solidFill>
                  <a:srgbClr val="0000FF"/>
                </a:solidFill>
              </a:rPr>
              <a:t>Wie hoch ist die durchschnittliche zentrale Hornhautkrümmung bei (nicht-plana) Erwachsenen?</a:t>
            </a:r>
          </a:p>
          <a:p>
            <a:r>
              <a:rPr lang="en-US" sz="1200" dirty="0" err="1">
                <a:solidFill>
                  <a:srgbClr val="0000FF"/>
                </a:solidFill>
              </a:rPr>
              <a:t>Etwa</a:t>
            </a:r>
            <a:r>
              <a:rPr lang="en-US" sz="1200" dirty="0">
                <a:solidFill>
                  <a:srgbClr val="0000FF"/>
                </a:solidFill>
              </a:rPr>
              <a:t> 43 D</a:t>
            </a:r>
          </a:p>
          <a:p>
            <a:endParaRPr lang="en-US" sz="1400" dirty="0">
              <a:solidFill>
                <a:srgbClr val="0000FF"/>
              </a:solidFill>
            </a:endParaRPr>
          </a:p>
          <a:p>
            <a:r>
              <a:rPr lang="en-US" sz="1200" i="1" dirty="0">
                <a:solidFill>
                  <a:srgbClr val="0000FF"/>
                </a:solidFill>
              </a:rPr>
              <a:t>Wie flach muss die zentrale Hornhaut sein, um als Cornea plana zu gelten?</a:t>
            </a:r>
          </a:p>
          <a:p>
            <a:r>
              <a:rPr lang="en-US" sz="1200" dirty="0">
                <a:solidFill>
                  <a:srgbClr val="0000FF"/>
                </a:solidFill>
              </a:rPr>
              <a:t>Es gibt keinen festgelegten Grenzwert, aber man kann sagen, dass Plana-Hornhäute </a:t>
            </a:r>
            <a:r>
              <a:rPr lang="en-US" sz="1200" b="1" dirty="0">
                <a:solidFill>
                  <a:srgbClr val="0000FF"/>
                </a:solidFill>
              </a:rPr>
              <a:t>deutlich </a:t>
            </a:r>
            <a:r>
              <a:rPr lang="en-US" sz="1200" dirty="0">
                <a:solidFill>
                  <a:srgbClr val="0000FF"/>
                </a:solidFill>
              </a:rPr>
              <a:t>flacher als 43 D sind</a:t>
            </a:r>
          </a:p>
          <a:p>
            <a:endParaRPr lang="en-US" sz="1400" i="1" dirty="0">
              <a:solidFill>
                <a:srgbClr val="0000FF"/>
              </a:solidFill>
            </a:endParaRPr>
          </a:p>
          <a:p>
            <a:r>
              <a:rPr lang="en-US" sz="1200" i="1" dirty="0">
                <a:solidFill>
                  <a:srgbClr val="0000FF"/>
                </a:solidFill>
              </a:rPr>
              <a:t>OK, was wäre eine typische Brechkraft einer Plana-Hornhaut?</a:t>
            </a:r>
          </a:p>
          <a:p>
            <a:r>
              <a:rPr lang="en-US" sz="1200" dirty="0">
                <a:solidFill>
                  <a:srgbClr val="0000FF"/>
                </a:solidFill>
              </a:rPr>
              <a:t>Werte im Bereich von 30–35 D sind üblich</a:t>
            </a:r>
          </a:p>
        </p:txBody>
      </p:sp>
    </p:spTree>
    <p:extLst>
      <p:ext uri="{BB962C8B-B14F-4D97-AF65-F5344CB8AC3E}">
        <p14:creationId xmlns:p14="http://schemas.microsoft.com/office/powerpoint/2010/main" val="637868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1EB46FD-6473-4A61-A56A-2787718DF725}"/>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accent6">
                    <a:lumMod val="40000"/>
                    <a:lumOff val="60000"/>
                  </a:schemeClr>
                </a:solidFill>
              </a:rPr>
              <a:t>Tritt diese Art von Geburtstrauma eher einseitig oder beidseitig auf?</a:t>
            </a:r>
          </a:p>
          <a:p>
            <a:r>
              <a:rPr lang="en-US" sz="1200" dirty="0">
                <a:solidFill>
                  <a:schemeClr val="accent6">
                    <a:lumMod val="40000"/>
                    <a:lumOff val="60000"/>
                  </a:schemeClr>
                </a:solidFill>
              </a:rPr>
              <a:t>Es ist fast immer einseitig (es wäre schon sehr viel Pech, wenn beide Hornhäute </a:t>
            </a:r>
            <a:r>
              <a:rPr lang="en-US" sz="1200" dirty="0" err="1">
                <a:solidFill>
                  <a:schemeClr val="accent6">
                    <a:lumMod val="40000"/>
                    <a:lumOff val="60000"/>
                  </a:schemeClr>
                </a:solidFill>
              </a:rPr>
              <a:t>gleichzeitig</a:t>
            </a:r>
            <a:r>
              <a:rPr lang="en-US" sz="1200" dirty="0">
                <a:solidFill>
                  <a:schemeClr val="accent6">
                    <a:lumMod val="40000"/>
                    <a:lumOff val="60000"/>
                  </a:schemeClr>
                </a:solidFill>
              </a:rPr>
              <a:t> </a:t>
            </a:r>
            <a:r>
              <a:rPr lang="en-US" sz="1200" dirty="0" err="1">
                <a:solidFill>
                  <a:schemeClr val="accent6">
                    <a:lumMod val="40000"/>
                    <a:lumOff val="60000"/>
                  </a:schemeClr>
                </a:solidFill>
              </a:rPr>
              <a:t>verletzt</a:t>
            </a:r>
            <a:r>
              <a:rPr lang="en-US" sz="1200" dirty="0">
                <a:solidFill>
                  <a:schemeClr val="accent6">
                    <a:lumMod val="40000"/>
                    <a:lumOff val="60000"/>
                  </a:schemeClr>
                </a:solidFill>
              </a:rPr>
              <a:t> </a:t>
            </a:r>
            <a:r>
              <a:rPr lang="en-US" sz="1200" dirty="0" err="1">
                <a:solidFill>
                  <a:schemeClr val="accent6">
                    <a:lumMod val="40000"/>
                    <a:lumOff val="60000"/>
                  </a:schemeClr>
                </a:solidFill>
              </a:rPr>
              <a:t>werden</a:t>
            </a:r>
            <a:r>
              <a:rPr lang="en-US" sz="1200" dirty="0">
                <a:solidFill>
                  <a:schemeClr val="accent6">
                    <a:lumMod val="40000"/>
                    <a:lumOff val="60000"/>
                  </a:schemeClr>
                </a:solidFill>
              </a:rPr>
              <a:t> </a:t>
            </a:r>
            <a:r>
              <a:rPr lang="en-US" sz="1200" dirty="0" err="1">
                <a:solidFill>
                  <a:schemeClr val="accent6">
                    <a:lumMod val="40000"/>
                    <a:lumOff val="60000"/>
                  </a:schemeClr>
                </a:solidFill>
              </a:rPr>
              <a:t>würden</a:t>
            </a:r>
            <a:r>
              <a:rPr lang="en-US" sz="1200" dirty="0">
                <a:solidFill>
                  <a:schemeClr val="accent6">
                    <a:lumMod val="40000"/>
                    <a:lumOff val="60000"/>
                  </a:schemeClr>
                </a:solidFill>
              </a:rPr>
              <a:t>)</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b="1" dirty="0">
                <a:solidFill>
                  <a:schemeClr val="accent6">
                    <a:lumMod val="40000"/>
                    <a:lumOff val="60000"/>
                  </a:schemeClr>
                </a:solidFill>
              </a:rPr>
              <a:t>Durch Risse im Descemet-Membran/Endothel </a:t>
            </a:r>
            <a:r>
              <a:rPr lang="en-US" sz="1200" dirty="0">
                <a:solidFill>
                  <a:schemeClr val="accent6">
                    <a:lumMod val="40000"/>
                    <a:lumOff val="60000"/>
                  </a:schemeClr>
                </a:solidFill>
              </a:rPr>
              <a:t>kann sich die Hornhaut ödematös verändern und somit trüb werden</a:t>
            </a:r>
          </a:p>
        </p:txBody>
      </p:sp>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a:t>
            </a:r>
            <a:r>
              <a:rPr lang="de-DE" altLang="en-US" sz="1200" dirty="0">
                <a:solidFill>
                  <a:srgbClr val="0000FF"/>
                </a:solidFill>
              </a:rPr>
              <a:t>endothelial; d. h. durch eine Zange</a:t>
            </a:r>
            <a:r>
              <a:rPr lang="en-US" altLang="en-US" sz="1200" dirty="0">
                <a:solidFill>
                  <a:srgbClr val="0000FF"/>
                </a:solidFill>
              </a:rPr>
              <a:t>)</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32</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69723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Tritt diese Art von Geburtstrauma eher einseitig oder beidseitig auf?</a:t>
            </a:r>
            <a:endParaRPr lang="en-US" sz="1600" i="1" dirty="0">
              <a:solidFill>
                <a:schemeClr val="accent6">
                  <a:lumMod val="40000"/>
                  <a:lumOff val="60000"/>
                </a:schemeClr>
              </a:solidFill>
            </a:endParaRPr>
          </a:p>
          <a:p>
            <a:r>
              <a:rPr lang="en-US" sz="1200" dirty="0">
                <a:solidFill>
                  <a:schemeClr val="accent6">
                    <a:lumMod val="40000"/>
                    <a:lumOff val="60000"/>
                  </a:schemeClr>
                </a:solidFill>
              </a:rPr>
              <a:t>Es ist fast immer einseitig (es wäre schon sehr viel Pech, wenn beide Hornhäute </a:t>
            </a:r>
            <a:r>
              <a:rPr lang="en-US" sz="1200" dirty="0" err="1">
                <a:solidFill>
                  <a:schemeClr val="accent6">
                    <a:lumMod val="40000"/>
                    <a:lumOff val="60000"/>
                  </a:schemeClr>
                </a:solidFill>
              </a:rPr>
              <a:t>gleichzeitig</a:t>
            </a:r>
            <a:r>
              <a:rPr lang="en-US" sz="1200" dirty="0">
                <a:solidFill>
                  <a:schemeClr val="accent6">
                    <a:lumMod val="40000"/>
                    <a:lumOff val="60000"/>
                  </a:schemeClr>
                </a:solidFill>
              </a:rPr>
              <a:t> </a:t>
            </a:r>
            <a:r>
              <a:rPr lang="en-US" sz="1200" dirty="0" err="1">
                <a:solidFill>
                  <a:schemeClr val="accent6">
                    <a:lumMod val="40000"/>
                    <a:lumOff val="60000"/>
                  </a:schemeClr>
                </a:solidFill>
              </a:rPr>
              <a:t>verletzt</a:t>
            </a:r>
            <a:r>
              <a:rPr lang="en-US" sz="1200" dirty="0">
                <a:solidFill>
                  <a:schemeClr val="accent6">
                    <a:lumMod val="40000"/>
                    <a:lumOff val="60000"/>
                  </a:schemeClr>
                </a:solidFill>
              </a:rPr>
              <a:t> </a:t>
            </a:r>
            <a:r>
              <a:rPr lang="en-US" sz="1200" dirty="0" err="1">
                <a:solidFill>
                  <a:schemeClr val="accent6">
                    <a:lumMod val="40000"/>
                    <a:lumOff val="60000"/>
                  </a:schemeClr>
                </a:solidFill>
              </a:rPr>
              <a:t>werden</a:t>
            </a:r>
            <a:r>
              <a:rPr lang="en-US" sz="1200" dirty="0">
                <a:solidFill>
                  <a:schemeClr val="accent6">
                    <a:lumMod val="40000"/>
                    <a:lumOff val="60000"/>
                  </a:schemeClr>
                </a:solidFill>
              </a:rPr>
              <a:t> </a:t>
            </a:r>
            <a:r>
              <a:rPr lang="en-US" sz="1200" dirty="0" err="1">
                <a:solidFill>
                  <a:schemeClr val="accent6">
                    <a:lumMod val="40000"/>
                    <a:lumOff val="60000"/>
                  </a:schemeClr>
                </a:solidFill>
              </a:rPr>
              <a:t>würden</a:t>
            </a:r>
            <a:r>
              <a:rPr lang="en-US" sz="1200" dirty="0">
                <a:solidFill>
                  <a:schemeClr val="accent6">
                    <a:lumMod val="40000"/>
                    <a:lumOff val="60000"/>
                  </a:schemeClr>
                </a:solidFill>
              </a:rPr>
              <a:t>)</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dirty="0">
                <a:solidFill>
                  <a:schemeClr val="accent6">
                    <a:lumMod val="40000"/>
                    <a:lumOff val="60000"/>
                  </a:schemeClr>
                </a:solidFill>
              </a:rPr>
              <a:t>Durch Risse im Descemet-Membran/Endothel 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59174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21679C-7D86-4596-A90F-2FFA579004A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accent6">
                    <a:lumMod val="40000"/>
                    <a:lumOff val="60000"/>
                  </a:schemeClr>
                </a:solidFill>
              </a:rPr>
              <a:t>Tritt diese Art von Geburtstrauma eher einseitig oder beidseitig auf?</a:t>
            </a:r>
          </a:p>
          <a:p>
            <a:r>
              <a:rPr lang="en-US" sz="1200" dirty="0">
                <a:solidFill>
                  <a:schemeClr val="accent6">
                    <a:lumMod val="40000"/>
                    <a:lumOff val="60000"/>
                  </a:schemeClr>
                </a:solidFill>
              </a:rPr>
              <a:t>Es ist fast immer einseitig (es wäre schon sehr viel Pech, wenn beide Hornhäute </a:t>
            </a:r>
            <a:r>
              <a:rPr lang="en-US" sz="1200" dirty="0" err="1">
                <a:solidFill>
                  <a:schemeClr val="accent6">
                    <a:lumMod val="40000"/>
                    <a:lumOff val="60000"/>
                  </a:schemeClr>
                </a:solidFill>
              </a:rPr>
              <a:t>gleichzeitig</a:t>
            </a:r>
            <a:r>
              <a:rPr lang="en-US" sz="1200" dirty="0">
                <a:solidFill>
                  <a:schemeClr val="accent6">
                    <a:lumMod val="40000"/>
                    <a:lumOff val="60000"/>
                  </a:schemeClr>
                </a:solidFill>
              </a:rPr>
              <a:t> </a:t>
            </a:r>
            <a:r>
              <a:rPr lang="en-US" sz="1200" dirty="0" err="1">
                <a:solidFill>
                  <a:schemeClr val="accent6">
                    <a:lumMod val="40000"/>
                    <a:lumOff val="60000"/>
                  </a:schemeClr>
                </a:solidFill>
              </a:rPr>
              <a:t>verletzt</a:t>
            </a:r>
            <a:r>
              <a:rPr lang="en-US" sz="1200" dirty="0">
                <a:solidFill>
                  <a:schemeClr val="accent6">
                    <a:lumMod val="40000"/>
                    <a:lumOff val="60000"/>
                  </a:schemeClr>
                </a:solidFill>
              </a:rPr>
              <a:t> </a:t>
            </a:r>
            <a:r>
              <a:rPr lang="en-US" sz="1200" dirty="0" err="1">
                <a:solidFill>
                  <a:schemeClr val="accent6">
                    <a:lumMod val="40000"/>
                    <a:lumOff val="60000"/>
                  </a:schemeClr>
                </a:solidFill>
              </a:rPr>
              <a:t>werden</a:t>
            </a:r>
            <a:r>
              <a:rPr lang="en-US" sz="1200" dirty="0">
                <a:solidFill>
                  <a:schemeClr val="accent6">
                    <a:lumMod val="40000"/>
                    <a:lumOff val="60000"/>
                  </a:schemeClr>
                </a:solidFill>
              </a:rPr>
              <a:t> </a:t>
            </a:r>
            <a:r>
              <a:rPr lang="en-US" sz="1200" dirty="0" err="1">
                <a:solidFill>
                  <a:schemeClr val="accent6">
                    <a:lumMod val="40000"/>
                    <a:lumOff val="60000"/>
                  </a:schemeClr>
                </a:solidFill>
              </a:rPr>
              <a:t>würden</a:t>
            </a:r>
            <a:r>
              <a:rPr lang="en-US" sz="1200" dirty="0">
                <a:solidFill>
                  <a:schemeClr val="accent6">
                    <a:lumMod val="40000"/>
                    <a:lumOff val="60000"/>
                  </a:schemeClr>
                </a:solidFill>
              </a:rPr>
              <a:t>)</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b="1" dirty="0">
                <a:solidFill>
                  <a:schemeClr val="accent6">
                    <a:lumMod val="40000"/>
                    <a:lumOff val="60000"/>
                  </a:schemeClr>
                </a:solidFill>
              </a:rPr>
              <a:t>Durch Risse im Descemet-Membran/Endothel </a:t>
            </a:r>
            <a:r>
              <a:rPr lang="en-US" sz="1200" dirty="0">
                <a:solidFill>
                  <a:schemeClr val="accent6">
                    <a:lumMod val="40000"/>
                    <a:lumOff val="60000"/>
                  </a:schemeClr>
                </a:solidFill>
              </a:rPr>
              <a:t>kann sich die Hornhaut ödematös verändern und somit trüb werden</a:t>
            </a:r>
          </a:p>
        </p:txBody>
      </p:sp>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a:t>
            </a:r>
            <a:r>
              <a:rPr lang="de-DE" altLang="en-US" sz="1200" dirty="0">
                <a:solidFill>
                  <a:srgbClr val="0000FF"/>
                </a:solidFill>
              </a:rPr>
              <a:t>endothelial; d. h. durch eine Zange</a:t>
            </a:r>
            <a:r>
              <a:rPr lang="en-US" altLang="en-US" sz="1200" dirty="0">
                <a:solidFill>
                  <a:srgbClr val="0000FF"/>
                </a:solidFill>
              </a:rPr>
              <a:t>)</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33</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69723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Tritt diese Art von Geburtstrauma eher einseitig oder beidseitig auf?</a:t>
            </a:r>
          </a:p>
          <a:p>
            <a:r>
              <a:rPr lang="en-US" sz="1200" dirty="0">
                <a:solidFill>
                  <a:srgbClr val="0000FF"/>
                </a:solidFill>
              </a:rPr>
              <a:t>Es ist fast immer einseitig (es wäre schon sehr viel Pech, wenn beide Hornhäute </a:t>
            </a:r>
            <a:r>
              <a:rPr lang="en-US" sz="1200" dirty="0" err="1">
                <a:solidFill>
                  <a:srgbClr val="0000FF"/>
                </a:solidFill>
              </a:rPr>
              <a:t>gleichzeitig</a:t>
            </a:r>
            <a:r>
              <a:rPr lang="en-US" sz="1200" dirty="0">
                <a:solidFill>
                  <a:srgbClr val="0000FF"/>
                </a:solidFill>
              </a:rPr>
              <a:t> </a:t>
            </a:r>
            <a:r>
              <a:rPr lang="en-US" sz="1200" dirty="0" err="1">
                <a:solidFill>
                  <a:srgbClr val="0000FF"/>
                </a:solidFill>
              </a:rPr>
              <a:t>verletzt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würden</a:t>
            </a:r>
            <a:r>
              <a:rPr lang="en-US" sz="1200" dirty="0">
                <a:solidFill>
                  <a:srgbClr val="0000FF"/>
                </a:solidFill>
              </a:rPr>
              <a:t>)</a:t>
            </a:r>
            <a:endParaRPr lang="en-US" sz="1600" dirty="0">
              <a:solidFill>
                <a:schemeClr val="accent6">
                  <a:lumMod val="40000"/>
                  <a:lumOff val="60000"/>
                </a:schemeClr>
              </a:solidFill>
            </a:endParaRP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dirty="0">
                <a:solidFill>
                  <a:schemeClr val="accent6">
                    <a:lumMod val="40000"/>
                    <a:lumOff val="60000"/>
                  </a:schemeClr>
                </a:solidFill>
              </a:rPr>
              <a:t>Durch Risse im Descemet-Membran/Endothel 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6218669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CBE69-3FA9-4323-9841-FC5A2830F740}"/>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34</a:t>
            </a:fld>
            <a:endParaRPr lang="en-US" altLang="en-US"/>
          </a:p>
        </p:txBody>
      </p:sp>
      <p:sp>
        <p:nvSpPr>
          <p:cNvPr id="5" name="TextBox 4">
            <a:extLst>
              <a:ext uri="{FF2B5EF4-FFF2-40B4-BE49-F238E27FC236}">
                <a16:creationId xmlns:a16="http://schemas.microsoft.com/office/drawing/2014/main" id="{2E1D3AF8-F853-47A1-986F-B53A125BD42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Box 5">
            <a:extLst>
              <a:ext uri="{FF2B5EF4-FFF2-40B4-BE49-F238E27FC236}">
                <a16:creationId xmlns:a16="http://schemas.microsoft.com/office/drawing/2014/main" id="{9FF7E85C-34F5-4BB9-BD4F-4A28E84DAC8E}"/>
              </a:ext>
            </a:extLst>
          </p:cNvPr>
          <p:cNvSpPr txBox="1"/>
          <p:nvPr/>
        </p:nvSpPr>
        <p:spPr>
          <a:xfrm>
            <a:off x="2697135" y="6107668"/>
            <a:ext cx="3749745" cy="369332"/>
          </a:xfrm>
          <a:prstGeom prst="rect">
            <a:avLst/>
          </a:prstGeom>
          <a:noFill/>
        </p:spPr>
        <p:txBody>
          <a:bodyPr wrap="square" lIns="25400" tIns="12700" rIns="25400" bIns="12700" rtlCol="0">
            <a:spAutoFit/>
          </a:bodyPr>
          <a:lstStyle/>
          <a:p>
            <a:pPr algn="ctr"/>
            <a:r>
              <a:rPr lang="en-US" sz="1200" dirty="0"/>
              <a:t>Hornhauttrübung infolge eines Geburtstraumas</a:t>
            </a:r>
          </a:p>
        </p:txBody>
      </p:sp>
      <p:pic>
        <p:nvPicPr>
          <p:cNvPr id="4098" name="Picture 2" descr="Descemet's membrane rupture secondary to forceps injury">
            <a:extLst>
              <a:ext uri="{FF2B5EF4-FFF2-40B4-BE49-F238E27FC236}">
                <a16:creationId xmlns:a16="http://schemas.microsoft.com/office/drawing/2014/main" id="{854DB498-8581-4C64-A557-39636CD9B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062" y="1482375"/>
            <a:ext cx="5095875" cy="3893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234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1A3B9E5-FFD3-4E8B-96CB-CDAAFE71B8C5}"/>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accent6">
                    <a:lumMod val="40000"/>
                    <a:lumOff val="60000"/>
                  </a:schemeClr>
                </a:solidFill>
              </a:rPr>
              <a:t>Tritt diese Art von Geburtstrauma eher einseitig oder beidseitig auf?</a:t>
            </a:r>
          </a:p>
          <a:p>
            <a:r>
              <a:rPr lang="en-US" sz="1200" dirty="0">
                <a:solidFill>
                  <a:schemeClr val="accent6">
                    <a:lumMod val="40000"/>
                    <a:lumOff val="60000"/>
                  </a:schemeClr>
                </a:solidFill>
              </a:rPr>
              <a:t>Es ist fast immer einseitig (es wäre schon sehr viel Pech, wenn beide Hornhäute </a:t>
            </a:r>
            <a:r>
              <a:rPr lang="en-US" sz="1200" dirty="0" err="1">
                <a:solidFill>
                  <a:schemeClr val="accent6">
                    <a:lumMod val="40000"/>
                    <a:lumOff val="60000"/>
                  </a:schemeClr>
                </a:solidFill>
              </a:rPr>
              <a:t>gleichzeitig</a:t>
            </a:r>
            <a:r>
              <a:rPr lang="en-US" sz="1200" dirty="0">
                <a:solidFill>
                  <a:schemeClr val="accent6">
                    <a:lumMod val="40000"/>
                    <a:lumOff val="60000"/>
                  </a:schemeClr>
                </a:solidFill>
              </a:rPr>
              <a:t> </a:t>
            </a:r>
            <a:r>
              <a:rPr lang="en-US" sz="1200" dirty="0" err="1">
                <a:solidFill>
                  <a:schemeClr val="accent6">
                    <a:lumMod val="40000"/>
                    <a:lumOff val="60000"/>
                  </a:schemeClr>
                </a:solidFill>
              </a:rPr>
              <a:t>verletzt</a:t>
            </a:r>
            <a:r>
              <a:rPr lang="en-US" sz="1200" dirty="0">
                <a:solidFill>
                  <a:schemeClr val="accent6">
                    <a:lumMod val="40000"/>
                    <a:lumOff val="60000"/>
                  </a:schemeClr>
                </a:solidFill>
              </a:rPr>
              <a:t> </a:t>
            </a:r>
            <a:r>
              <a:rPr lang="en-US" sz="1200" dirty="0" err="1">
                <a:solidFill>
                  <a:schemeClr val="accent6">
                    <a:lumMod val="40000"/>
                    <a:lumOff val="60000"/>
                  </a:schemeClr>
                </a:solidFill>
              </a:rPr>
              <a:t>werden</a:t>
            </a:r>
            <a:r>
              <a:rPr lang="en-US" sz="1200" dirty="0">
                <a:solidFill>
                  <a:schemeClr val="accent6">
                    <a:lumMod val="40000"/>
                    <a:lumOff val="60000"/>
                  </a:schemeClr>
                </a:solidFill>
              </a:rPr>
              <a:t> </a:t>
            </a:r>
            <a:r>
              <a:rPr lang="en-US" sz="1200" dirty="0" err="1">
                <a:solidFill>
                  <a:schemeClr val="accent6">
                    <a:lumMod val="40000"/>
                    <a:lumOff val="60000"/>
                  </a:schemeClr>
                </a:solidFill>
              </a:rPr>
              <a:t>würden</a:t>
            </a:r>
            <a:r>
              <a:rPr lang="en-US" sz="1200" dirty="0">
                <a:solidFill>
                  <a:schemeClr val="accent6">
                    <a:lumMod val="40000"/>
                    <a:lumOff val="60000"/>
                  </a:schemeClr>
                </a:solidFill>
              </a:rPr>
              <a:t>)</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b="1" dirty="0">
                <a:solidFill>
                  <a:schemeClr val="accent6">
                    <a:lumMod val="40000"/>
                    <a:lumOff val="60000"/>
                  </a:schemeClr>
                </a:solidFill>
              </a:rPr>
              <a:t>Durch Risse im Descemet-Membran/Endothel </a:t>
            </a:r>
            <a:r>
              <a:rPr lang="en-US" sz="1200" dirty="0">
                <a:solidFill>
                  <a:schemeClr val="accent6">
                    <a:lumMod val="40000"/>
                    <a:lumOff val="60000"/>
                  </a:schemeClr>
                </a:solidFill>
              </a:rPr>
              <a:t>kann sich die Hornhaut ödematös verändern und somit trüb werden</a:t>
            </a:r>
          </a:p>
        </p:txBody>
      </p:sp>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a:t>
            </a:r>
            <a:r>
              <a:rPr lang="de-DE" altLang="en-US" sz="1200" dirty="0">
                <a:solidFill>
                  <a:srgbClr val="0000FF"/>
                </a:solidFill>
              </a:rPr>
              <a:t>endothelial; d. h. durch eine Zange</a:t>
            </a:r>
            <a:r>
              <a:rPr lang="en-US" altLang="en-US" sz="1200" dirty="0">
                <a:solidFill>
                  <a:srgbClr val="0000FF"/>
                </a:solidFill>
              </a:rPr>
              <a:t>)</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35</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69723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Tritt diese Art von Geburtstrauma eher einseitig oder beidseitig auf?</a:t>
            </a:r>
          </a:p>
          <a:p>
            <a:r>
              <a:rPr lang="en-US" sz="1200" dirty="0">
                <a:solidFill>
                  <a:srgbClr val="0000FF"/>
                </a:solidFill>
              </a:rPr>
              <a:t>Es ist fast immer einseitig (es wäre schon sehr viel Pech, wenn beide Hornhäute </a:t>
            </a:r>
            <a:r>
              <a:rPr lang="en-US" sz="1200" dirty="0" err="1">
                <a:solidFill>
                  <a:srgbClr val="0000FF"/>
                </a:solidFill>
              </a:rPr>
              <a:t>gleichzeitig</a:t>
            </a:r>
            <a:r>
              <a:rPr lang="en-US" sz="1200" dirty="0">
                <a:solidFill>
                  <a:srgbClr val="0000FF"/>
                </a:solidFill>
              </a:rPr>
              <a:t> </a:t>
            </a:r>
            <a:r>
              <a:rPr lang="en-US" sz="1200" dirty="0" err="1">
                <a:solidFill>
                  <a:srgbClr val="0000FF"/>
                </a:solidFill>
              </a:rPr>
              <a:t>verletzt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würden</a:t>
            </a:r>
            <a:r>
              <a:rPr lang="en-US" sz="1200" dirty="0">
                <a:solidFill>
                  <a:srgbClr val="0000FF"/>
                </a:solidFill>
              </a:rPr>
              <a:t>)</a:t>
            </a:r>
          </a:p>
          <a:p>
            <a:endParaRPr lang="en-US" sz="1600" dirty="0">
              <a:solidFill>
                <a:srgbClr val="0000FF"/>
              </a:solidFill>
            </a:endParaRPr>
          </a:p>
          <a:p>
            <a:r>
              <a:rPr lang="en-US" sz="1200" i="1" dirty="0">
                <a:solidFill>
                  <a:srgbClr val="0000FF"/>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dirty="0">
                <a:solidFill>
                  <a:schemeClr val="accent6">
                    <a:lumMod val="40000"/>
                    <a:lumOff val="60000"/>
                  </a:schemeClr>
                </a:solidFill>
              </a:rPr>
              <a:t>Durch Risse im Descemet-Membran/Endothel 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225546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6113036-082B-4EA3-9F28-9F2D68EC3C8C}"/>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accent6">
                    <a:lumMod val="40000"/>
                    <a:lumOff val="60000"/>
                  </a:schemeClr>
                </a:solidFill>
              </a:rPr>
              <a:t>Tritt diese Art von Geburtstrauma eher einseitig oder beidseitig auf?</a:t>
            </a:r>
          </a:p>
          <a:p>
            <a:r>
              <a:rPr lang="en-US" sz="1200" dirty="0">
                <a:solidFill>
                  <a:schemeClr val="accent6">
                    <a:lumMod val="40000"/>
                    <a:lumOff val="60000"/>
                  </a:schemeClr>
                </a:solidFill>
              </a:rPr>
              <a:t>Es ist fast immer einseitig (es wäre schon sehr viel Pech, wenn beide Hornhäute </a:t>
            </a:r>
            <a:r>
              <a:rPr lang="en-US" sz="1200" dirty="0" err="1">
                <a:solidFill>
                  <a:schemeClr val="accent6">
                    <a:lumMod val="40000"/>
                    <a:lumOff val="60000"/>
                  </a:schemeClr>
                </a:solidFill>
              </a:rPr>
              <a:t>gleichzeitig</a:t>
            </a:r>
            <a:r>
              <a:rPr lang="en-US" sz="1200" dirty="0">
                <a:solidFill>
                  <a:schemeClr val="accent6">
                    <a:lumMod val="40000"/>
                    <a:lumOff val="60000"/>
                  </a:schemeClr>
                </a:solidFill>
              </a:rPr>
              <a:t> </a:t>
            </a:r>
            <a:r>
              <a:rPr lang="en-US" sz="1200" dirty="0" err="1">
                <a:solidFill>
                  <a:schemeClr val="accent6">
                    <a:lumMod val="40000"/>
                    <a:lumOff val="60000"/>
                  </a:schemeClr>
                </a:solidFill>
              </a:rPr>
              <a:t>verletzt</a:t>
            </a:r>
            <a:r>
              <a:rPr lang="en-US" sz="1200" dirty="0">
                <a:solidFill>
                  <a:schemeClr val="accent6">
                    <a:lumMod val="40000"/>
                    <a:lumOff val="60000"/>
                  </a:schemeClr>
                </a:solidFill>
              </a:rPr>
              <a:t> </a:t>
            </a:r>
            <a:r>
              <a:rPr lang="en-US" sz="1200" dirty="0" err="1">
                <a:solidFill>
                  <a:schemeClr val="accent6">
                    <a:lumMod val="40000"/>
                    <a:lumOff val="60000"/>
                  </a:schemeClr>
                </a:solidFill>
              </a:rPr>
              <a:t>werden</a:t>
            </a:r>
            <a:r>
              <a:rPr lang="en-US" sz="1200" dirty="0">
                <a:solidFill>
                  <a:schemeClr val="accent6">
                    <a:lumMod val="40000"/>
                    <a:lumOff val="60000"/>
                  </a:schemeClr>
                </a:solidFill>
              </a:rPr>
              <a:t> </a:t>
            </a:r>
            <a:r>
              <a:rPr lang="en-US" sz="1200" dirty="0" err="1">
                <a:solidFill>
                  <a:schemeClr val="accent6">
                    <a:lumMod val="40000"/>
                    <a:lumOff val="60000"/>
                  </a:schemeClr>
                </a:solidFill>
              </a:rPr>
              <a:t>würden</a:t>
            </a:r>
            <a:r>
              <a:rPr lang="en-US" sz="1200" dirty="0">
                <a:solidFill>
                  <a:schemeClr val="accent6">
                    <a:lumMod val="40000"/>
                    <a:lumOff val="60000"/>
                  </a:schemeClr>
                </a:solidFill>
              </a:rPr>
              <a:t>)</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b="1" dirty="0">
                <a:solidFill>
                  <a:schemeClr val="accent6">
                    <a:lumMod val="40000"/>
                    <a:lumOff val="60000"/>
                  </a:schemeClr>
                </a:solidFill>
              </a:rPr>
              <a:t>Durch Risse im Descemet-Membran/Endothel </a:t>
            </a:r>
            <a:r>
              <a:rPr lang="en-US" sz="1200" dirty="0">
                <a:solidFill>
                  <a:schemeClr val="accent6">
                    <a:lumMod val="40000"/>
                    <a:lumOff val="60000"/>
                  </a:schemeClr>
                </a:solidFill>
              </a:rPr>
              <a:t>kann sich die Hornhaut ödematös verändern und somit trüb werden</a:t>
            </a:r>
          </a:p>
        </p:txBody>
      </p:sp>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a:t>
            </a:r>
            <a:r>
              <a:rPr lang="de-DE" altLang="en-US" sz="1200" dirty="0">
                <a:solidFill>
                  <a:srgbClr val="0000FF"/>
                </a:solidFill>
              </a:rPr>
              <a:t>endothelial; d. h. durch eine Zange</a:t>
            </a:r>
            <a:r>
              <a:rPr lang="en-US" altLang="en-US" sz="1200" dirty="0">
                <a:solidFill>
                  <a:srgbClr val="0000FF"/>
                </a:solidFill>
              </a:rPr>
              <a:t>)</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36</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69723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Tritt diese Art von Geburtstrauma eher einseitig oder beidseitig auf?</a:t>
            </a:r>
          </a:p>
          <a:p>
            <a:r>
              <a:rPr lang="en-US" sz="1200" dirty="0">
                <a:solidFill>
                  <a:srgbClr val="0000FF"/>
                </a:solidFill>
              </a:rPr>
              <a:t>Es ist fast immer einseitig (es wäre schon sehr viel Pech, wenn beide Hornhäute </a:t>
            </a:r>
            <a:r>
              <a:rPr lang="en-US" sz="1200" dirty="0" err="1">
                <a:solidFill>
                  <a:srgbClr val="0000FF"/>
                </a:solidFill>
              </a:rPr>
              <a:t>gleichzeitig</a:t>
            </a:r>
            <a:r>
              <a:rPr lang="en-US" sz="1200" dirty="0">
                <a:solidFill>
                  <a:srgbClr val="0000FF"/>
                </a:solidFill>
              </a:rPr>
              <a:t> </a:t>
            </a:r>
            <a:r>
              <a:rPr lang="en-US" sz="1200" dirty="0" err="1">
                <a:solidFill>
                  <a:srgbClr val="0000FF"/>
                </a:solidFill>
              </a:rPr>
              <a:t>verletzt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würden</a:t>
            </a:r>
            <a:r>
              <a:rPr lang="en-US" sz="1200" dirty="0">
                <a:solidFill>
                  <a:srgbClr val="0000FF"/>
                </a:solidFill>
              </a:rPr>
              <a:t>)</a:t>
            </a:r>
          </a:p>
          <a:p>
            <a:endParaRPr lang="en-US" sz="1600" dirty="0">
              <a:solidFill>
                <a:srgbClr val="0000FF"/>
              </a:solidFill>
            </a:endParaRPr>
          </a:p>
          <a:p>
            <a:r>
              <a:rPr lang="en-US" sz="1200" i="1" dirty="0">
                <a:solidFill>
                  <a:srgbClr val="0000FF"/>
                </a:solidFill>
              </a:rPr>
              <a:t>Zu welchem Zeitpunkt nach der Geburt trübt sich die traumatisierte Hornhaut ein?</a:t>
            </a:r>
          </a:p>
          <a:p>
            <a:r>
              <a:rPr lang="en-US" sz="1200" dirty="0">
                <a:solidFill>
                  <a:srgbClr val="0000FF"/>
                </a:solidFill>
              </a:rPr>
              <a:t>In der Regel innerhalb von ein bis zwei Tagen</a:t>
            </a:r>
            <a:endParaRPr lang="en-US" sz="1600" dirty="0">
              <a:solidFill>
                <a:schemeClr val="accent6">
                  <a:lumMod val="40000"/>
                  <a:lumOff val="60000"/>
                </a:schemeClr>
              </a:solidFill>
            </a:endParaRP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dirty="0">
                <a:solidFill>
                  <a:schemeClr val="accent6">
                    <a:lumMod val="40000"/>
                    <a:lumOff val="60000"/>
                  </a:schemeClr>
                </a:solidFill>
              </a:rPr>
              <a:t>Durch Risse im Descemet-Membran/Endothel 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222573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FBE9366-F18B-486A-BACD-3229F9AA024E}"/>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accent6">
                    <a:lumMod val="40000"/>
                    <a:lumOff val="60000"/>
                  </a:schemeClr>
                </a:solidFill>
              </a:rPr>
              <a:t>Tritt diese Art von Geburtstrauma eher einseitig oder beidseitig auf?</a:t>
            </a:r>
          </a:p>
          <a:p>
            <a:r>
              <a:rPr lang="en-US" sz="1200" dirty="0">
                <a:solidFill>
                  <a:schemeClr val="accent6">
                    <a:lumMod val="40000"/>
                    <a:lumOff val="60000"/>
                  </a:schemeClr>
                </a:solidFill>
              </a:rPr>
              <a:t>Es ist fast immer einseitig (es wäre schon sehr viel Pech, wenn beide Hornhäute </a:t>
            </a:r>
            <a:r>
              <a:rPr lang="en-US" sz="1200" dirty="0" err="1">
                <a:solidFill>
                  <a:schemeClr val="accent6">
                    <a:lumMod val="40000"/>
                    <a:lumOff val="60000"/>
                  </a:schemeClr>
                </a:solidFill>
              </a:rPr>
              <a:t>gleichzeitig</a:t>
            </a:r>
            <a:r>
              <a:rPr lang="en-US" sz="1200" dirty="0">
                <a:solidFill>
                  <a:schemeClr val="accent6">
                    <a:lumMod val="40000"/>
                    <a:lumOff val="60000"/>
                  </a:schemeClr>
                </a:solidFill>
              </a:rPr>
              <a:t> </a:t>
            </a:r>
            <a:r>
              <a:rPr lang="en-US" sz="1200" dirty="0" err="1">
                <a:solidFill>
                  <a:schemeClr val="accent6">
                    <a:lumMod val="40000"/>
                    <a:lumOff val="60000"/>
                  </a:schemeClr>
                </a:solidFill>
              </a:rPr>
              <a:t>verletzt</a:t>
            </a:r>
            <a:r>
              <a:rPr lang="en-US" sz="1200" dirty="0">
                <a:solidFill>
                  <a:schemeClr val="accent6">
                    <a:lumMod val="40000"/>
                    <a:lumOff val="60000"/>
                  </a:schemeClr>
                </a:solidFill>
              </a:rPr>
              <a:t> </a:t>
            </a:r>
            <a:r>
              <a:rPr lang="en-US" sz="1200" dirty="0" err="1">
                <a:solidFill>
                  <a:schemeClr val="accent6">
                    <a:lumMod val="40000"/>
                    <a:lumOff val="60000"/>
                  </a:schemeClr>
                </a:solidFill>
              </a:rPr>
              <a:t>werden</a:t>
            </a:r>
            <a:r>
              <a:rPr lang="en-US" sz="1200" dirty="0">
                <a:solidFill>
                  <a:schemeClr val="accent6">
                    <a:lumMod val="40000"/>
                    <a:lumOff val="60000"/>
                  </a:schemeClr>
                </a:solidFill>
              </a:rPr>
              <a:t> </a:t>
            </a:r>
            <a:r>
              <a:rPr lang="en-US" sz="1200" dirty="0" err="1">
                <a:solidFill>
                  <a:schemeClr val="accent6">
                    <a:lumMod val="40000"/>
                    <a:lumOff val="60000"/>
                  </a:schemeClr>
                </a:solidFill>
              </a:rPr>
              <a:t>würden</a:t>
            </a:r>
            <a:r>
              <a:rPr lang="en-US" sz="1200" dirty="0">
                <a:solidFill>
                  <a:schemeClr val="accent6">
                    <a:lumMod val="40000"/>
                    <a:lumOff val="60000"/>
                  </a:schemeClr>
                </a:solidFill>
              </a:rPr>
              <a:t>)</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b="1" dirty="0">
                <a:solidFill>
                  <a:schemeClr val="accent6">
                    <a:lumMod val="40000"/>
                    <a:lumOff val="60000"/>
                  </a:schemeClr>
                </a:solidFill>
              </a:rPr>
              <a:t>Durch Risse im Descemet-Membran/Endothel </a:t>
            </a:r>
            <a:r>
              <a:rPr lang="en-US" sz="1200" dirty="0">
                <a:solidFill>
                  <a:schemeClr val="accent6">
                    <a:lumMod val="40000"/>
                    <a:lumOff val="60000"/>
                  </a:schemeClr>
                </a:solidFill>
              </a:rPr>
              <a:t>kann sich die Hornhaut ödematös verändern und somit trüb werden</a:t>
            </a:r>
          </a:p>
        </p:txBody>
      </p:sp>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a:t>
            </a:r>
            <a:r>
              <a:rPr lang="de-DE" altLang="en-US" sz="1200" dirty="0">
                <a:solidFill>
                  <a:srgbClr val="0000FF"/>
                </a:solidFill>
              </a:rPr>
              <a:t>endothelial; d. h. durch eine Zange</a:t>
            </a:r>
            <a:r>
              <a:rPr lang="en-US" altLang="en-US" sz="1200" dirty="0">
                <a:solidFill>
                  <a:srgbClr val="0000FF"/>
                </a:solidFill>
              </a:rPr>
              <a:t>)</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37</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69723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Tritt diese Art von Geburtstrauma eher einseitig oder beidseitig auf?</a:t>
            </a:r>
          </a:p>
          <a:p>
            <a:r>
              <a:rPr lang="en-US" sz="1200" dirty="0">
                <a:solidFill>
                  <a:srgbClr val="0000FF"/>
                </a:solidFill>
              </a:rPr>
              <a:t>Es ist fast immer einseitig (es wäre schon sehr viel Pech, wenn beide Hornhäute </a:t>
            </a:r>
            <a:r>
              <a:rPr lang="en-US" sz="1200" dirty="0" err="1">
                <a:solidFill>
                  <a:srgbClr val="0000FF"/>
                </a:solidFill>
              </a:rPr>
              <a:t>gleichzeitig</a:t>
            </a:r>
            <a:r>
              <a:rPr lang="en-US" sz="1200" dirty="0">
                <a:solidFill>
                  <a:srgbClr val="0000FF"/>
                </a:solidFill>
              </a:rPr>
              <a:t> </a:t>
            </a:r>
            <a:r>
              <a:rPr lang="en-US" sz="1200" dirty="0" err="1">
                <a:solidFill>
                  <a:srgbClr val="0000FF"/>
                </a:solidFill>
              </a:rPr>
              <a:t>verletzt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würden</a:t>
            </a:r>
            <a:r>
              <a:rPr lang="en-US" sz="1200" dirty="0">
                <a:solidFill>
                  <a:srgbClr val="0000FF"/>
                </a:solidFill>
              </a:rPr>
              <a:t>)</a:t>
            </a:r>
          </a:p>
          <a:p>
            <a:endParaRPr lang="en-US" sz="1600" dirty="0">
              <a:solidFill>
                <a:srgbClr val="0000FF"/>
              </a:solidFill>
            </a:endParaRPr>
          </a:p>
          <a:p>
            <a:r>
              <a:rPr lang="en-US" sz="1200" i="1" dirty="0">
                <a:solidFill>
                  <a:srgbClr val="0000FF"/>
                </a:solidFill>
              </a:rPr>
              <a:t>Zu welchem Zeitpunkt nach der Geburt trübt sich die traumatisierte Hornhaut ein?</a:t>
            </a:r>
          </a:p>
          <a:p>
            <a:r>
              <a:rPr lang="en-US" sz="1200" dirty="0">
                <a:solidFill>
                  <a:srgbClr val="0000FF"/>
                </a:solidFill>
              </a:rPr>
              <a:t>In der Regel innerhalb von ein bis zwei Tagen</a:t>
            </a:r>
          </a:p>
          <a:p>
            <a:endParaRPr lang="en-US" sz="1600" i="1" dirty="0">
              <a:solidFill>
                <a:srgbClr val="0000FF"/>
              </a:solidFill>
            </a:endParaRPr>
          </a:p>
          <a:p>
            <a:r>
              <a:rPr lang="en-US" sz="1200" i="1" dirty="0">
                <a:solidFill>
                  <a:srgbClr val="0000FF"/>
                </a:solidFill>
              </a:rPr>
              <a:t>Wie führt eine Schädigung des Endothels zu einer trüben Hornhaut?</a:t>
            </a:r>
            <a:endParaRPr lang="en-US" sz="1600" i="1" dirty="0">
              <a:solidFill>
                <a:schemeClr val="accent6">
                  <a:lumMod val="40000"/>
                  <a:lumOff val="60000"/>
                </a:schemeClr>
              </a:solidFill>
            </a:endParaRPr>
          </a:p>
          <a:p>
            <a:r>
              <a:rPr lang="en-US" sz="1200" dirty="0">
                <a:solidFill>
                  <a:schemeClr val="accent6">
                    <a:lumMod val="40000"/>
                    <a:lumOff val="60000"/>
                  </a:schemeClr>
                </a:solidFill>
              </a:rPr>
              <a:t>Durch Risse im Descemet-Membran/Endothel 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274944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2389889-5A12-48A8-9DD6-AE6EF4430A45}"/>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accent6">
                    <a:lumMod val="40000"/>
                    <a:lumOff val="60000"/>
                  </a:schemeClr>
                </a:solidFill>
              </a:rPr>
              <a:t>Tritt diese Art von Geburtstrauma eher einseitig oder beidseitig auf?</a:t>
            </a:r>
          </a:p>
          <a:p>
            <a:r>
              <a:rPr lang="en-US" sz="1200" dirty="0">
                <a:solidFill>
                  <a:schemeClr val="accent6">
                    <a:lumMod val="40000"/>
                    <a:lumOff val="60000"/>
                  </a:schemeClr>
                </a:solidFill>
              </a:rPr>
              <a:t>Es ist fast immer einseitig (es wäre schon sehr viel Pech, wenn beide Hornhäute </a:t>
            </a:r>
            <a:r>
              <a:rPr lang="en-US" sz="1200" dirty="0" err="1">
                <a:solidFill>
                  <a:schemeClr val="accent6">
                    <a:lumMod val="40000"/>
                    <a:lumOff val="60000"/>
                  </a:schemeClr>
                </a:solidFill>
              </a:rPr>
              <a:t>gleichzeitig</a:t>
            </a:r>
            <a:r>
              <a:rPr lang="en-US" sz="1200" dirty="0">
                <a:solidFill>
                  <a:schemeClr val="accent6">
                    <a:lumMod val="40000"/>
                    <a:lumOff val="60000"/>
                  </a:schemeClr>
                </a:solidFill>
              </a:rPr>
              <a:t> </a:t>
            </a:r>
            <a:r>
              <a:rPr lang="en-US" sz="1200" dirty="0" err="1">
                <a:solidFill>
                  <a:schemeClr val="accent6">
                    <a:lumMod val="40000"/>
                    <a:lumOff val="60000"/>
                  </a:schemeClr>
                </a:solidFill>
              </a:rPr>
              <a:t>verletzt</a:t>
            </a:r>
            <a:r>
              <a:rPr lang="en-US" sz="1200" dirty="0">
                <a:solidFill>
                  <a:schemeClr val="accent6">
                    <a:lumMod val="40000"/>
                    <a:lumOff val="60000"/>
                  </a:schemeClr>
                </a:solidFill>
              </a:rPr>
              <a:t> </a:t>
            </a:r>
            <a:r>
              <a:rPr lang="en-US" sz="1200" dirty="0" err="1">
                <a:solidFill>
                  <a:schemeClr val="accent6">
                    <a:lumMod val="40000"/>
                    <a:lumOff val="60000"/>
                  </a:schemeClr>
                </a:solidFill>
              </a:rPr>
              <a:t>werden</a:t>
            </a:r>
            <a:r>
              <a:rPr lang="en-US" sz="1200" dirty="0">
                <a:solidFill>
                  <a:schemeClr val="accent6">
                    <a:lumMod val="40000"/>
                    <a:lumOff val="60000"/>
                  </a:schemeClr>
                </a:solidFill>
              </a:rPr>
              <a:t> </a:t>
            </a:r>
            <a:r>
              <a:rPr lang="en-US" sz="1200" dirty="0" err="1">
                <a:solidFill>
                  <a:schemeClr val="accent6">
                    <a:lumMod val="40000"/>
                    <a:lumOff val="60000"/>
                  </a:schemeClr>
                </a:solidFill>
              </a:rPr>
              <a:t>würden</a:t>
            </a:r>
            <a:r>
              <a:rPr lang="en-US" sz="1200" dirty="0">
                <a:solidFill>
                  <a:schemeClr val="accent6">
                    <a:lumMod val="40000"/>
                    <a:lumOff val="60000"/>
                  </a:schemeClr>
                </a:solidFill>
              </a:rPr>
              <a:t>)</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Zu welchem Zeitpunkt nach der Geburt trübt sich die traumatisierte Hornhaut ein?</a:t>
            </a:r>
          </a:p>
          <a:p>
            <a:r>
              <a:rPr lang="en-US" sz="1200" dirty="0">
                <a:solidFill>
                  <a:schemeClr val="accent6">
                    <a:lumMod val="40000"/>
                    <a:lumOff val="60000"/>
                  </a:schemeClr>
                </a:solidFill>
              </a:rPr>
              <a:t>In der Regel innerhalb von ein bis zwei Tagen</a:t>
            </a:r>
          </a:p>
          <a:p>
            <a:endParaRPr lang="en-US" sz="1600" i="1" dirty="0">
              <a:solidFill>
                <a:schemeClr val="accent6">
                  <a:lumMod val="40000"/>
                  <a:lumOff val="60000"/>
                </a:schemeClr>
              </a:solidFill>
            </a:endParaRPr>
          </a:p>
          <a:p>
            <a:r>
              <a:rPr lang="en-US" sz="1200" i="1" dirty="0">
                <a:solidFill>
                  <a:schemeClr val="accent6">
                    <a:lumMod val="40000"/>
                    <a:lumOff val="60000"/>
                  </a:schemeClr>
                </a:solidFill>
              </a:rPr>
              <a:t>Wie führt eine Schädigung des Endothels zu einer trüben Hornhaut?</a:t>
            </a:r>
          </a:p>
          <a:p>
            <a:r>
              <a:rPr lang="en-US" sz="1200" b="1" dirty="0">
                <a:solidFill>
                  <a:schemeClr val="accent6">
                    <a:lumMod val="40000"/>
                    <a:lumOff val="60000"/>
                  </a:schemeClr>
                </a:solidFill>
              </a:rPr>
              <a:t>Durch Risse im Descemet-Membran/Endothel </a:t>
            </a:r>
            <a:r>
              <a:rPr lang="en-US" sz="1200" dirty="0">
                <a:solidFill>
                  <a:schemeClr val="accent6">
                    <a:lumMod val="40000"/>
                    <a:lumOff val="60000"/>
                  </a:schemeClr>
                </a:solidFill>
              </a:rPr>
              <a:t>kann sich die Hornhaut ödematös verändern und somit trüb werden</a:t>
            </a:r>
          </a:p>
        </p:txBody>
      </p:sp>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a:t>
            </a:r>
            <a:r>
              <a:rPr lang="de-DE" altLang="en-US" sz="1200" dirty="0">
                <a:solidFill>
                  <a:srgbClr val="0000FF"/>
                </a:solidFill>
              </a:rPr>
              <a:t>endothelial; d. h. durch eine Zange</a:t>
            </a:r>
            <a:r>
              <a:rPr lang="en-US" altLang="en-US" sz="1200" dirty="0">
                <a:solidFill>
                  <a:srgbClr val="0000FF"/>
                </a:solidFill>
              </a:rPr>
              <a:t>)</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38</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69723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Tritt diese Art von Geburtstrauma eher einseitig oder beidseitig auf?</a:t>
            </a:r>
          </a:p>
          <a:p>
            <a:r>
              <a:rPr lang="en-US" sz="1200" dirty="0">
                <a:solidFill>
                  <a:srgbClr val="0000FF"/>
                </a:solidFill>
              </a:rPr>
              <a:t>Es ist fast immer einseitig (es wäre schon sehr viel Pech, wenn beide Hornhäute </a:t>
            </a:r>
            <a:r>
              <a:rPr lang="en-US" sz="1200" dirty="0" err="1">
                <a:solidFill>
                  <a:srgbClr val="0000FF"/>
                </a:solidFill>
              </a:rPr>
              <a:t>gleichzeitig</a:t>
            </a:r>
            <a:r>
              <a:rPr lang="en-US" sz="1200" dirty="0">
                <a:solidFill>
                  <a:srgbClr val="0000FF"/>
                </a:solidFill>
              </a:rPr>
              <a:t> </a:t>
            </a:r>
            <a:r>
              <a:rPr lang="en-US" sz="1200" dirty="0" err="1">
                <a:solidFill>
                  <a:srgbClr val="0000FF"/>
                </a:solidFill>
              </a:rPr>
              <a:t>verletzt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würden</a:t>
            </a:r>
            <a:r>
              <a:rPr lang="en-US" sz="1200" dirty="0">
                <a:solidFill>
                  <a:srgbClr val="0000FF"/>
                </a:solidFill>
              </a:rPr>
              <a:t>)</a:t>
            </a:r>
          </a:p>
          <a:p>
            <a:endParaRPr lang="en-US" sz="1600" dirty="0">
              <a:solidFill>
                <a:srgbClr val="0000FF"/>
              </a:solidFill>
            </a:endParaRPr>
          </a:p>
          <a:p>
            <a:r>
              <a:rPr lang="en-US" sz="1200" i="1" dirty="0">
                <a:solidFill>
                  <a:srgbClr val="0000FF"/>
                </a:solidFill>
              </a:rPr>
              <a:t>Zu welchem Zeitpunkt nach der Geburt trübt sich die traumatisierte Hornhaut ein?</a:t>
            </a:r>
          </a:p>
          <a:p>
            <a:r>
              <a:rPr lang="en-US" sz="1200" dirty="0">
                <a:solidFill>
                  <a:srgbClr val="0000FF"/>
                </a:solidFill>
              </a:rPr>
              <a:t>In der Regel innerhalb von ein bis zwei Tagen</a:t>
            </a:r>
          </a:p>
          <a:p>
            <a:endParaRPr lang="en-US" sz="1600" i="1" dirty="0">
              <a:solidFill>
                <a:srgbClr val="0000FF"/>
              </a:solidFill>
            </a:endParaRPr>
          </a:p>
          <a:p>
            <a:r>
              <a:rPr lang="en-US" sz="1200" i="1" dirty="0">
                <a:solidFill>
                  <a:srgbClr val="0000FF"/>
                </a:solidFill>
              </a:rPr>
              <a:t>Wie führt eine Schädigung des Endothels zu einer trüben Hornhaut?</a:t>
            </a:r>
          </a:p>
          <a:p>
            <a:r>
              <a:rPr lang="en-US" sz="1200" dirty="0">
                <a:solidFill>
                  <a:srgbClr val="0000FF"/>
                </a:solidFill>
              </a:rPr>
              <a:t>Durch Risse im Descemet-Membran/Endothel 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4507146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39</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Verlaufen diese traumatischen Descemet-Risse eher vertikal oder horizontal?</a:t>
            </a:r>
          </a:p>
          <a:p>
            <a:r>
              <a:rPr lang="en-US" sz="1200" dirty="0">
                <a:solidFill>
                  <a:schemeClr val="accent6">
                    <a:lumMod val="75000"/>
                  </a:schemeClr>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47792" y="4394504"/>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664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Fragen und Antworten</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b="1" dirty="0">
                <a:solidFill>
                  <a:srgbClr val="0000FF"/>
                </a:solidFill>
              </a:rPr>
              <a:t>T</a:t>
            </a:r>
            <a:endParaRPr lang="en-US" altLang="en-US" dirty="0">
              <a:solidFill>
                <a:srgbClr val="0000FF"/>
              </a:solidFill>
            </a:endParaRPr>
          </a:p>
          <a:p>
            <a:pPr eaLnBrk="1" hangingPunct="1"/>
            <a:r>
              <a:rPr lang="en-US" altLang="en-US" sz="1200" b="1" dirty="0">
                <a:solidFill>
                  <a:schemeClr val="bg1">
                    <a:lumMod val="75000"/>
                  </a:schemeClr>
                </a:solidFill>
              </a:rPr>
              <a:t>U</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M</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P</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E</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a:t>
            </a:fld>
            <a:endParaRPr lang="en-US" altLang="en-US" sz="1000"/>
          </a:p>
        </p:txBody>
      </p:sp>
      <p:sp>
        <p:nvSpPr>
          <p:cNvPr id="7" name="Arrow: Left 6">
            <a:extLst>
              <a:ext uri="{FF2B5EF4-FFF2-40B4-BE49-F238E27FC236}">
                <a16:creationId xmlns:a16="http://schemas.microsoft.com/office/drawing/2014/main" id="{08FF12A8-B0BF-4A85-8A67-6600570B3F68}"/>
              </a:ext>
            </a:extLst>
          </p:cNvPr>
          <p:cNvSpPr/>
          <p:nvPr/>
        </p:nvSpPr>
        <p:spPr>
          <a:xfrm>
            <a:off x="1622942" y="2209800"/>
            <a:ext cx="2590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Weiter</a:t>
            </a:r>
          </a:p>
        </p:txBody>
      </p:sp>
      <p:sp>
        <p:nvSpPr>
          <p:cNvPr id="8" name="TextBox 7">
            <a:extLst>
              <a:ext uri="{FF2B5EF4-FFF2-40B4-BE49-F238E27FC236}">
                <a16:creationId xmlns:a16="http://schemas.microsoft.com/office/drawing/2014/main" id="{5F5ADE42-FCC9-4D0C-B0C6-2857DA58F01F}"/>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40</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Verlaufen diese traumatischen Descemet-Risse eher vertikal oder horizontal?</a:t>
            </a:r>
          </a:p>
          <a:p>
            <a:r>
              <a:rPr lang="en-US" sz="1200" dirty="0">
                <a:solidFill>
                  <a:schemeClr val="bg1"/>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40521" y="4394504"/>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9C67672-6F2D-4095-BF8E-FB11F2C2D082}"/>
              </a:ext>
            </a:extLst>
          </p:cNvPr>
          <p:cNvGrpSpPr/>
          <p:nvPr/>
        </p:nvGrpSpPr>
        <p:grpSpPr>
          <a:xfrm>
            <a:off x="4800600" y="5286779"/>
            <a:ext cx="1472578" cy="957493"/>
            <a:chOff x="2133600" y="5562600"/>
            <a:chExt cx="1335088" cy="838200"/>
          </a:xfrm>
        </p:grpSpPr>
        <p:sp>
          <p:nvSpPr>
            <p:cNvPr id="10" name="Rectangle 5">
              <a:extLst>
                <a:ext uri="{FF2B5EF4-FFF2-40B4-BE49-F238E27FC236}">
                  <a16:creationId xmlns:a16="http://schemas.microsoft.com/office/drawing/2014/main" id="{881CA7F4-B6C6-4319-8DE4-8EE3CCA6B993}"/>
                </a:ext>
              </a:extLst>
            </p:cNvPr>
            <p:cNvSpPr>
              <a:spLocks noChangeArrowheads="1"/>
            </p:cNvSpPr>
            <p:nvPr/>
          </p:nvSpPr>
          <p:spPr bwMode="auto">
            <a:xfrm>
              <a:off x="2133600" y="5562600"/>
              <a:ext cx="1335088" cy="8382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 name="Text Box 6">
              <a:extLst>
                <a:ext uri="{FF2B5EF4-FFF2-40B4-BE49-F238E27FC236}">
                  <a16:creationId xmlns:a16="http://schemas.microsoft.com/office/drawing/2014/main" id="{EFA6BE08-4262-4E00-8288-4651C77ADCE9}"/>
                </a:ext>
              </a:extLst>
            </p:cNvPr>
            <p:cNvSpPr txBox="1">
              <a:spLocks noChangeArrowheads="1"/>
            </p:cNvSpPr>
            <p:nvPr/>
          </p:nvSpPr>
          <p:spPr bwMode="auto">
            <a:xfrm>
              <a:off x="2500929" y="5563648"/>
              <a:ext cx="691882" cy="29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2000" b="1" dirty="0"/>
                <a:t>V</a:t>
              </a:r>
            </a:p>
          </p:txBody>
        </p:sp>
        <p:sp>
          <p:nvSpPr>
            <p:cNvPr id="12" name="Text Box 7">
              <a:extLst>
                <a:ext uri="{FF2B5EF4-FFF2-40B4-BE49-F238E27FC236}">
                  <a16:creationId xmlns:a16="http://schemas.microsoft.com/office/drawing/2014/main" id="{96E65162-802C-4385-B3FB-3C2F7D5793F9}"/>
                </a:ext>
              </a:extLst>
            </p:cNvPr>
            <p:cNvSpPr txBox="1">
              <a:spLocks noChangeArrowheads="1"/>
            </p:cNvSpPr>
            <p:nvPr/>
          </p:nvSpPr>
          <p:spPr bwMode="auto">
            <a:xfrm>
              <a:off x="2674241" y="5646738"/>
              <a:ext cx="790601" cy="28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0000"/>
                </a:lnSpc>
                <a:spcBef>
                  <a:spcPct val="0"/>
                </a:spcBef>
                <a:buClrTx/>
                <a:buSzTx/>
                <a:buFontTx/>
                <a:buNone/>
              </a:pPr>
              <a:r>
                <a:rPr lang="en-US" altLang="en-US" sz="1200" b="1" dirty="0" err="1"/>
                <a:t>ertikal</a:t>
              </a:r>
              <a:endParaRPr lang="en-US" altLang="en-US" sz="1600" b="1" dirty="0"/>
            </a:p>
          </p:txBody>
        </p:sp>
        <p:sp>
          <p:nvSpPr>
            <p:cNvPr id="13" name="Text Box 7">
              <a:extLst>
                <a:ext uri="{FF2B5EF4-FFF2-40B4-BE49-F238E27FC236}">
                  <a16:creationId xmlns:a16="http://schemas.microsoft.com/office/drawing/2014/main" id="{E8798302-0BB2-4887-A67F-8D754DE7782D}"/>
                </a:ext>
              </a:extLst>
            </p:cNvPr>
            <p:cNvSpPr txBox="1">
              <a:spLocks noChangeArrowheads="1"/>
            </p:cNvSpPr>
            <p:nvPr/>
          </p:nvSpPr>
          <p:spPr bwMode="auto">
            <a:xfrm>
              <a:off x="2634280" y="5843395"/>
              <a:ext cx="720069" cy="237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0000"/>
                </a:lnSpc>
                <a:spcBef>
                  <a:spcPct val="0"/>
                </a:spcBef>
                <a:buClrTx/>
                <a:buSzTx/>
                <a:buFontTx/>
                <a:buNone/>
              </a:pPr>
              <a:r>
                <a:rPr lang="en-US" altLang="en-US" sz="2000" b="1" dirty="0" err="1">
                  <a:solidFill>
                    <a:srgbClr val="0000FF"/>
                  </a:solidFill>
                </a:rPr>
                <a:t>V</a:t>
              </a:r>
              <a:r>
                <a:rPr lang="en-US" altLang="en-US" sz="1200" b="1" dirty="0" err="1">
                  <a:solidFill>
                    <a:srgbClr val="0000FF"/>
                  </a:solidFill>
                </a:rPr>
                <a:t>agina</a:t>
              </a:r>
              <a:endParaRPr lang="en-US" altLang="en-US" sz="1600" b="1" dirty="0">
                <a:solidFill>
                  <a:srgbClr val="0000FF"/>
                </a:solidFill>
              </a:endParaRPr>
            </a:p>
          </p:txBody>
        </p:sp>
      </p:grpSp>
    </p:spTree>
    <p:extLst>
      <p:ext uri="{BB962C8B-B14F-4D97-AF65-F5344CB8AC3E}">
        <p14:creationId xmlns:p14="http://schemas.microsoft.com/office/powerpoint/2010/main" val="3111837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CBE69-3FA9-4323-9841-FC5A2830F740}"/>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41</a:t>
            </a:fld>
            <a:endParaRPr lang="en-US" altLang="en-US"/>
          </a:p>
        </p:txBody>
      </p:sp>
      <p:sp>
        <p:nvSpPr>
          <p:cNvPr id="5" name="TextBox 4">
            <a:extLst>
              <a:ext uri="{FF2B5EF4-FFF2-40B4-BE49-F238E27FC236}">
                <a16:creationId xmlns:a16="http://schemas.microsoft.com/office/drawing/2014/main" id="{2E1D3AF8-F853-47A1-986F-B53A125BD42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Box 5">
            <a:extLst>
              <a:ext uri="{FF2B5EF4-FFF2-40B4-BE49-F238E27FC236}">
                <a16:creationId xmlns:a16="http://schemas.microsoft.com/office/drawing/2014/main" id="{9FF7E85C-34F5-4BB9-BD4F-4A28E84DAC8E}"/>
              </a:ext>
            </a:extLst>
          </p:cNvPr>
          <p:cNvSpPr txBox="1"/>
          <p:nvPr/>
        </p:nvSpPr>
        <p:spPr>
          <a:xfrm>
            <a:off x="2179817" y="6107668"/>
            <a:ext cx="4784388" cy="369332"/>
          </a:xfrm>
          <a:prstGeom prst="rect">
            <a:avLst/>
          </a:prstGeom>
          <a:noFill/>
        </p:spPr>
        <p:txBody>
          <a:bodyPr wrap="square" lIns="25400" tIns="12700" rIns="25400" bIns="12700" rtlCol="0">
            <a:spAutoFit/>
          </a:bodyPr>
          <a:lstStyle/>
          <a:p>
            <a:pPr algn="ctr"/>
            <a:r>
              <a:rPr lang="en-US" sz="1200" dirty="0"/>
              <a:t>Vertikale Descemet-Risse nach einem Geburtstrauma</a:t>
            </a:r>
          </a:p>
        </p:txBody>
      </p:sp>
      <p:pic>
        <p:nvPicPr>
          <p:cNvPr id="7" name="Picture 6">
            <a:extLst>
              <a:ext uri="{FF2B5EF4-FFF2-40B4-BE49-F238E27FC236}">
                <a16:creationId xmlns:a16="http://schemas.microsoft.com/office/drawing/2014/main" id="{174A09EE-BAF1-41A9-9502-8856833BB5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895" y="1810931"/>
            <a:ext cx="4237601" cy="3236137"/>
          </a:xfrm>
          <a:prstGeom prst="rect">
            <a:avLst/>
          </a:prstGeom>
        </p:spPr>
      </p:pic>
      <p:pic>
        <p:nvPicPr>
          <p:cNvPr id="8" name="Picture 7">
            <a:extLst>
              <a:ext uri="{FF2B5EF4-FFF2-40B4-BE49-F238E27FC236}">
                <a16:creationId xmlns:a16="http://schemas.microsoft.com/office/drawing/2014/main" id="{BE56DC98-1D6C-42DB-89CE-F1B54AE9C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198" y="1810931"/>
            <a:ext cx="3913468" cy="3236137"/>
          </a:xfrm>
          <a:prstGeom prst="rect">
            <a:avLst/>
          </a:prstGeom>
        </p:spPr>
      </p:pic>
    </p:spTree>
    <p:extLst>
      <p:ext uri="{BB962C8B-B14F-4D97-AF65-F5344CB8AC3E}">
        <p14:creationId xmlns:p14="http://schemas.microsoft.com/office/powerpoint/2010/main" val="2694372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42</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dirty="0">
                <a:solidFill>
                  <a:schemeClr val="bg1">
                    <a:lumMod val="65000"/>
                  </a:schemeClr>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85799" y="4384815"/>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6DD12FB-2D8F-4E9E-BEF9-4685D76E06C3}"/>
              </a:ext>
            </a:extLst>
          </p:cNvPr>
          <p:cNvSpPr txBox="1"/>
          <p:nvPr/>
        </p:nvSpPr>
        <p:spPr>
          <a:xfrm>
            <a:off x="935485" y="3879740"/>
            <a:ext cx="3965713" cy="738664"/>
          </a:xfrm>
          <a:prstGeom prst="rect">
            <a:avLst/>
          </a:prstGeom>
          <a:solidFill>
            <a:srgbClr val="0070C0"/>
          </a:solidFill>
        </p:spPr>
        <p:txBody>
          <a:bodyPr wrap="square" lIns="25400" tIns="12700" rIns="25400" bIns="12700" rtlCol="0">
            <a:spAutoFit/>
          </a:bodyPr>
          <a:lstStyle/>
          <a:p>
            <a:r>
              <a:rPr lang="en-US" sz="1200" i="1" dirty="0">
                <a:solidFill>
                  <a:schemeClr val="bg1"/>
                </a:solidFill>
              </a:rPr>
              <a:t>Eine weitere angeborene Erkrankung steht im Zusammenhang mit Descemet-Rissen – welche ist das?</a:t>
            </a:r>
          </a:p>
          <a:p>
            <a:r>
              <a:rPr lang="en-US" sz="1200" dirty="0">
                <a:solidFill>
                  <a:srgbClr val="0070C0"/>
                </a:solidFill>
              </a:rPr>
              <a:t>Angeborenes Glaukom</a:t>
            </a:r>
          </a:p>
        </p:txBody>
      </p:sp>
    </p:spTree>
    <p:extLst>
      <p:ext uri="{BB962C8B-B14F-4D97-AF65-F5344CB8AC3E}">
        <p14:creationId xmlns:p14="http://schemas.microsoft.com/office/powerpoint/2010/main" val="2269505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43</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dirty="0">
                <a:solidFill>
                  <a:schemeClr val="bg1">
                    <a:lumMod val="65000"/>
                  </a:schemeClr>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85799" y="4343400"/>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6DD12FB-2D8F-4E9E-BEF9-4685D76E06C3}"/>
              </a:ext>
            </a:extLst>
          </p:cNvPr>
          <p:cNvSpPr txBox="1"/>
          <p:nvPr/>
        </p:nvSpPr>
        <p:spPr>
          <a:xfrm>
            <a:off x="935485" y="3879740"/>
            <a:ext cx="3965713" cy="738664"/>
          </a:xfrm>
          <a:prstGeom prst="rect">
            <a:avLst/>
          </a:prstGeom>
          <a:solidFill>
            <a:srgbClr val="0070C0"/>
          </a:solidFill>
        </p:spPr>
        <p:txBody>
          <a:bodyPr wrap="square" lIns="25400" tIns="12700" rIns="25400" bIns="12700" rtlCol="0">
            <a:spAutoFit/>
          </a:bodyPr>
          <a:lstStyle/>
          <a:p>
            <a:r>
              <a:rPr lang="en-US" sz="1200" i="1" dirty="0">
                <a:solidFill>
                  <a:schemeClr val="bg1"/>
                </a:solidFill>
              </a:rPr>
              <a:t>Eine weitere angeborene Erkrankung steht im Zusammenhang mit Descemet-Rissen – welche ist das?</a:t>
            </a:r>
          </a:p>
          <a:p>
            <a:r>
              <a:rPr lang="en-US" sz="1200" dirty="0">
                <a:solidFill>
                  <a:schemeClr val="bg1"/>
                </a:solidFill>
              </a:rPr>
              <a:t>Angeborenes Glaukom</a:t>
            </a:r>
          </a:p>
        </p:txBody>
      </p:sp>
    </p:spTree>
    <p:extLst>
      <p:ext uri="{BB962C8B-B14F-4D97-AF65-F5344CB8AC3E}">
        <p14:creationId xmlns:p14="http://schemas.microsoft.com/office/powerpoint/2010/main" val="143633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44</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dirty="0">
                <a:solidFill>
                  <a:schemeClr val="bg1">
                    <a:lumMod val="65000"/>
                  </a:schemeClr>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85799" y="4343400"/>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6DD12FB-2D8F-4E9E-BEF9-4685D76E06C3}"/>
              </a:ext>
            </a:extLst>
          </p:cNvPr>
          <p:cNvSpPr txBox="1"/>
          <p:nvPr/>
        </p:nvSpPr>
        <p:spPr>
          <a:xfrm>
            <a:off x="935485" y="3879740"/>
            <a:ext cx="3965713" cy="738664"/>
          </a:xfrm>
          <a:prstGeom prst="rect">
            <a:avLst/>
          </a:prstGeom>
          <a:solidFill>
            <a:srgbClr val="0070C0"/>
          </a:solidFill>
        </p:spPr>
        <p:txBody>
          <a:bodyPr wrap="square" lIns="25400" tIns="12700" rIns="25400" bIns="12700" rtlCol="0">
            <a:spAutoFit/>
          </a:bodyPr>
          <a:lstStyle/>
          <a:p>
            <a:r>
              <a:rPr lang="en-US" sz="1200" i="1" dirty="0">
                <a:solidFill>
                  <a:schemeClr val="bg1">
                    <a:lumMod val="65000"/>
                  </a:schemeClr>
                </a:solidFill>
              </a:rPr>
              <a:t>Eine weitere angeborene Erkrankung steht im Zusammenhang mit Descemet-Rissen – welche ist das?</a:t>
            </a:r>
          </a:p>
          <a:p>
            <a:r>
              <a:rPr lang="en-US" sz="1200" b="1" dirty="0">
                <a:solidFill>
                  <a:schemeClr val="bg1"/>
                </a:solidFill>
              </a:rPr>
              <a:t>Angeborenes Glaukom</a:t>
            </a:r>
          </a:p>
        </p:txBody>
      </p:sp>
      <p:sp>
        <p:nvSpPr>
          <p:cNvPr id="11" name="TextBox 10">
            <a:extLst>
              <a:ext uri="{FF2B5EF4-FFF2-40B4-BE49-F238E27FC236}">
                <a16:creationId xmlns:a16="http://schemas.microsoft.com/office/drawing/2014/main" id="{51F42F82-9B7A-4708-9532-B9C0B22048FB}"/>
              </a:ext>
            </a:extLst>
          </p:cNvPr>
          <p:cNvSpPr txBox="1"/>
          <p:nvPr/>
        </p:nvSpPr>
        <p:spPr>
          <a:xfrm>
            <a:off x="1219200" y="2527747"/>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Verlaufen diese traumatischen Descemet-Risse eher vertikal oder horizontal?</a:t>
            </a:r>
          </a:p>
          <a:p>
            <a:r>
              <a:rPr lang="en-US" sz="1200" dirty="0">
                <a:solidFill>
                  <a:schemeClr val="accent6">
                    <a:lumMod val="75000"/>
                  </a:schemeClr>
                </a:solidFill>
              </a:rPr>
              <a:t>Horizontal</a:t>
            </a:r>
          </a:p>
        </p:txBody>
      </p:sp>
      <p:sp>
        <p:nvSpPr>
          <p:cNvPr id="3" name="Arc 2">
            <a:extLst>
              <a:ext uri="{FF2B5EF4-FFF2-40B4-BE49-F238E27FC236}">
                <a16:creationId xmlns:a16="http://schemas.microsoft.com/office/drawing/2014/main" id="{4DFAEB48-E262-4F9F-AD8B-83393845F115}"/>
              </a:ext>
            </a:extLst>
          </p:cNvPr>
          <p:cNvSpPr/>
          <p:nvPr/>
        </p:nvSpPr>
        <p:spPr>
          <a:xfrm rot="19340894" flipH="1">
            <a:off x="722092" y="2807609"/>
            <a:ext cx="2341143" cy="1857739"/>
          </a:xfrm>
          <a:prstGeom prst="arc">
            <a:avLst>
              <a:gd name="adj1" fmla="val 16776865"/>
              <a:gd name="adj2" fmla="val 0"/>
            </a:avLst>
          </a:prstGeom>
          <a:ln w="63500">
            <a:headEnd type="triangle"/>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92303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45</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dirty="0">
                <a:solidFill>
                  <a:schemeClr val="bg1">
                    <a:lumMod val="65000"/>
                  </a:schemeClr>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81659" y="4347980"/>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6DD12FB-2D8F-4E9E-BEF9-4685D76E06C3}"/>
              </a:ext>
            </a:extLst>
          </p:cNvPr>
          <p:cNvSpPr txBox="1"/>
          <p:nvPr/>
        </p:nvSpPr>
        <p:spPr>
          <a:xfrm>
            <a:off x="935485" y="3879740"/>
            <a:ext cx="3965713" cy="738664"/>
          </a:xfrm>
          <a:prstGeom prst="rect">
            <a:avLst/>
          </a:prstGeom>
          <a:solidFill>
            <a:srgbClr val="0070C0"/>
          </a:solidFill>
        </p:spPr>
        <p:txBody>
          <a:bodyPr wrap="square" lIns="25400" tIns="12700" rIns="25400" bIns="12700" rtlCol="0">
            <a:spAutoFit/>
          </a:bodyPr>
          <a:lstStyle/>
          <a:p>
            <a:r>
              <a:rPr lang="en-US" sz="1200" i="1" dirty="0">
                <a:solidFill>
                  <a:schemeClr val="bg1">
                    <a:lumMod val="65000"/>
                  </a:schemeClr>
                </a:solidFill>
              </a:rPr>
              <a:t>Eine weitere angeborene Erkrankung steht im Zusammenhang mit Descemet-Rissen – welche ist das?</a:t>
            </a:r>
          </a:p>
          <a:p>
            <a:r>
              <a:rPr lang="en-US" sz="1200" b="1" dirty="0">
                <a:solidFill>
                  <a:schemeClr val="bg1"/>
                </a:solidFill>
              </a:rPr>
              <a:t>Angeborenes Glaukom</a:t>
            </a:r>
          </a:p>
        </p:txBody>
      </p:sp>
      <p:sp>
        <p:nvSpPr>
          <p:cNvPr id="11" name="TextBox 10">
            <a:extLst>
              <a:ext uri="{FF2B5EF4-FFF2-40B4-BE49-F238E27FC236}">
                <a16:creationId xmlns:a16="http://schemas.microsoft.com/office/drawing/2014/main" id="{51F42F82-9B7A-4708-9532-B9C0B22048FB}"/>
              </a:ext>
            </a:extLst>
          </p:cNvPr>
          <p:cNvSpPr txBox="1"/>
          <p:nvPr/>
        </p:nvSpPr>
        <p:spPr>
          <a:xfrm>
            <a:off x="1219200" y="2527747"/>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Verlaufen diese traumatischen Descemet-Risse eher vertikal oder horizontal?</a:t>
            </a:r>
          </a:p>
          <a:p>
            <a:r>
              <a:rPr lang="en-US" sz="1200" dirty="0">
                <a:solidFill>
                  <a:schemeClr val="bg1"/>
                </a:solidFill>
              </a:rPr>
              <a:t>Horizontal</a:t>
            </a:r>
          </a:p>
        </p:txBody>
      </p:sp>
      <p:sp>
        <p:nvSpPr>
          <p:cNvPr id="3" name="Arc 2">
            <a:extLst>
              <a:ext uri="{FF2B5EF4-FFF2-40B4-BE49-F238E27FC236}">
                <a16:creationId xmlns:a16="http://schemas.microsoft.com/office/drawing/2014/main" id="{4DFAEB48-E262-4F9F-AD8B-83393845F115}"/>
              </a:ext>
            </a:extLst>
          </p:cNvPr>
          <p:cNvSpPr/>
          <p:nvPr/>
        </p:nvSpPr>
        <p:spPr>
          <a:xfrm rot="19340894" flipH="1">
            <a:off x="722092" y="2807609"/>
            <a:ext cx="2341143" cy="1857739"/>
          </a:xfrm>
          <a:prstGeom prst="arc">
            <a:avLst>
              <a:gd name="adj1" fmla="val 16776865"/>
              <a:gd name="adj2" fmla="val 0"/>
            </a:avLst>
          </a:prstGeom>
          <a:ln w="63500">
            <a:headEnd type="triangle"/>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67336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CBE69-3FA9-4323-9841-FC5A2830F740}"/>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46</a:t>
            </a:fld>
            <a:endParaRPr lang="en-US" altLang="en-US"/>
          </a:p>
        </p:txBody>
      </p:sp>
      <p:sp>
        <p:nvSpPr>
          <p:cNvPr id="5" name="TextBox 4">
            <a:extLst>
              <a:ext uri="{FF2B5EF4-FFF2-40B4-BE49-F238E27FC236}">
                <a16:creationId xmlns:a16="http://schemas.microsoft.com/office/drawing/2014/main" id="{2E1D3AF8-F853-47A1-986F-B53A125BD42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Box 5">
            <a:extLst>
              <a:ext uri="{FF2B5EF4-FFF2-40B4-BE49-F238E27FC236}">
                <a16:creationId xmlns:a16="http://schemas.microsoft.com/office/drawing/2014/main" id="{9FF7E85C-34F5-4BB9-BD4F-4A28E84DAC8E}"/>
              </a:ext>
            </a:extLst>
          </p:cNvPr>
          <p:cNvSpPr txBox="1"/>
          <p:nvPr/>
        </p:nvSpPr>
        <p:spPr>
          <a:xfrm>
            <a:off x="1737423" y="6107668"/>
            <a:ext cx="5669181" cy="369332"/>
          </a:xfrm>
          <a:prstGeom prst="rect">
            <a:avLst/>
          </a:prstGeom>
          <a:noFill/>
        </p:spPr>
        <p:txBody>
          <a:bodyPr wrap="square" lIns="25400" tIns="12700" rIns="25400" bIns="12700" rtlCol="0">
            <a:spAutoFit/>
          </a:bodyPr>
          <a:lstStyle/>
          <a:p>
            <a:pPr algn="ctr"/>
            <a:r>
              <a:rPr lang="en-US" sz="1200" dirty="0"/>
              <a:t>Horizontale Descemet-Risse bei angeborenem Glaukom</a:t>
            </a:r>
          </a:p>
        </p:txBody>
      </p:sp>
      <p:pic>
        <p:nvPicPr>
          <p:cNvPr id="7" name="Picture 6">
            <a:extLst>
              <a:ext uri="{FF2B5EF4-FFF2-40B4-BE49-F238E27FC236}">
                <a16:creationId xmlns:a16="http://schemas.microsoft.com/office/drawing/2014/main" id="{8C6B9D16-453E-42B9-A480-47FA9C5C6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1100" y="1827022"/>
            <a:ext cx="4038600" cy="3203956"/>
          </a:xfrm>
          <a:prstGeom prst="rect">
            <a:avLst/>
          </a:prstGeom>
        </p:spPr>
      </p:pic>
      <p:pic>
        <p:nvPicPr>
          <p:cNvPr id="8" name="Picture 7">
            <a:extLst>
              <a:ext uri="{FF2B5EF4-FFF2-40B4-BE49-F238E27FC236}">
                <a16:creationId xmlns:a16="http://schemas.microsoft.com/office/drawing/2014/main" id="{136B2DCD-94BE-4DC3-8E8E-0FD31C543B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299" y="1827021"/>
            <a:ext cx="4568955" cy="3203957"/>
          </a:xfrm>
          <a:prstGeom prst="rect">
            <a:avLst/>
          </a:prstGeom>
        </p:spPr>
      </p:pic>
    </p:spTree>
    <p:extLst>
      <p:ext uri="{BB962C8B-B14F-4D97-AF65-F5344CB8AC3E}">
        <p14:creationId xmlns:p14="http://schemas.microsoft.com/office/powerpoint/2010/main" val="644717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47</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dirty="0">
                <a:solidFill>
                  <a:schemeClr val="bg1">
                    <a:lumMod val="65000"/>
                  </a:schemeClr>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65920" y="4411829"/>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6DD12FB-2D8F-4E9E-BEF9-4685D76E06C3}"/>
              </a:ext>
            </a:extLst>
          </p:cNvPr>
          <p:cNvSpPr txBox="1"/>
          <p:nvPr/>
        </p:nvSpPr>
        <p:spPr>
          <a:xfrm>
            <a:off x="935485" y="3879740"/>
            <a:ext cx="3965713" cy="738664"/>
          </a:xfrm>
          <a:prstGeom prst="rect">
            <a:avLst/>
          </a:prstGeom>
          <a:solidFill>
            <a:srgbClr val="0070C0"/>
          </a:solidFill>
        </p:spPr>
        <p:txBody>
          <a:bodyPr wrap="square" lIns="25400" tIns="12700" rIns="25400" bIns="12700" rtlCol="0">
            <a:spAutoFit/>
          </a:bodyPr>
          <a:lstStyle/>
          <a:p>
            <a:r>
              <a:rPr lang="en-US" sz="1200" i="1" dirty="0">
                <a:solidFill>
                  <a:schemeClr val="bg1">
                    <a:lumMod val="65000"/>
                  </a:schemeClr>
                </a:solidFill>
              </a:rPr>
              <a:t>Eine weitere angeborene Erkrankung steht im Zusammenhang mit Descemet-Rissen – welche ist das?</a:t>
            </a:r>
          </a:p>
          <a:p>
            <a:r>
              <a:rPr lang="en-US" sz="1200" b="1" dirty="0">
                <a:solidFill>
                  <a:schemeClr val="bg1"/>
                </a:solidFill>
              </a:rPr>
              <a:t>Angeborenes Glaukom</a:t>
            </a:r>
          </a:p>
        </p:txBody>
      </p:sp>
      <p:sp>
        <p:nvSpPr>
          <p:cNvPr id="11" name="TextBox 10">
            <a:extLst>
              <a:ext uri="{FF2B5EF4-FFF2-40B4-BE49-F238E27FC236}">
                <a16:creationId xmlns:a16="http://schemas.microsoft.com/office/drawing/2014/main" id="{51F42F82-9B7A-4708-9532-B9C0B22048FB}"/>
              </a:ext>
            </a:extLst>
          </p:cNvPr>
          <p:cNvSpPr txBox="1"/>
          <p:nvPr/>
        </p:nvSpPr>
        <p:spPr>
          <a:xfrm>
            <a:off x="1219200" y="2527747"/>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b="1" dirty="0">
                <a:solidFill>
                  <a:schemeClr val="bg1"/>
                </a:solidFill>
              </a:rPr>
              <a:t>Horizontal</a:t>
            </a:r>
          </a:p>
        </p:txBody>
      </p:sp>
      <p:sp>
        <p:nvSpPr>
          <p:cNvPr id="3" name="Arc 2">
            <a:extLst>
              <a:ext uri="{FF2B5EF4-FFF2-40B4-BE49-F238E27FC236}">
                <a16:creationId xmlns:a16="http://schemas.microsoft.com/office/drawing/2014/main" id="{4DFAEB48-E262-4F9F-AD8B-83393845F115}"/>
              </a:ext>
            </a:extLst>
          </p:cNvPr>
          <p:cNvSpPr/>
          <p:nvPr/>
        </p:nvSpPr>
        <p:spPr>
          <a:xfrm rot="19340894" flipH="1">
            <a:off x="722092" y="2807609"/>
            <a:ext cx="2341143" cy="1857739"/>
          </a:xfrm>
          <a:prstGeom prst="arc">
            <a:avLst>
              <a:gd name="adj1" fmla="val 16776865"/>
              <a:gd name="adj2" fmla="val 0"/>
            </a:avLst>
          </a:prstGeom>
          <a:ln w="63500">
            <a:headEnd type="triangle"/>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2" name="Arc 11">
            <a:extLst>
              <a:ext uri="{FF2B5EF4-FFF2-40B4-BE49-F238E27FC236}">
                <a16:creationId xmlns:a16="http://schemas.microsoft.com/office/drawing/2014/main" id="{42E05E39-2C3E-4C68-8F2D-B635DFBF23B5}"/>
              </a:ext>
            </a:extLst>
          </p:cNvPr>
          <p:cNvSpPr/>
          <p:nvPr/>
        </p:nvSpPr>
        <p:spPr>
          <a:xfrm rot="19340894" flipH="1">
            <a:off x="1045101" y="1466170"/>
            <a:ext cx="2341143" cy="1857739"/>
          </a:xfrm>
          <a:prstGeom prst="arc">
            <a:avLst>
              <a:gd name="adj1" fmla="val 16776865"/>
              <a:gd name="adj2" fmla="val 0"/>
            </a:avLst>
          </a:prstGeom>
          <a:ln w="63500">
            <a:headEnd type="triangle"/>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F855CA1F-E3DF-4FC5-B550-47B5CA723DFD}"/>
              </a:ext>
            </a:extLst>
          </p:cNvPr>
          <p:cNvSpPr txBox="1"/>
          <p:nvPr/>
        </p:nvSpPr>
        <p:spPr>
          <a:xfrm>
            <a:off x="1534388" y="1166336"/>
            <a:ext cx="4104412" cy="73866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Wie lautet die namensgebende Bezeichnung für die Descemet-Risse, die mit einem angeborenen Glaukom assoziiert sind?</a:t>
            </a:r>
          </a:p>
          <a:p>
            <a:r>
              <a:rPr lang="en-US" sz="1200" dirty="0">
                <a:solidFill>
                  <a:schemeClr val="accent1">
                    <a:lumMod val="75000"/>
                  </a:schemeClr>
                </a:solidFill>
              </a:rPr>
              <a:t>Haab-Streifen</a:t>
            </a:r>
          </a:p>
        </p:txBody>
      </p:sp>
    </p:spTree>
    <p:extLst>
      <p:ext uri="{BB962C8B-B14F-4D97-AF65-F5344CB8AC3E}">
        <p14:creationId xmlns:p14="http://schemas.microsoft.com/office/powerpoint/2010/main" val="556251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eaLnBrk="1" hangingPunct="1"/>
            <a:r>
              <a:rPr lang="en-US" altLang="en-US" sz="1200" b="1" dirty="0">
                <a:solidFill>
                  <a:schemeClr val="bg1">
                    <a:lumMod val="85000"/>
                  </a:schemeClr>
                </a:solidFill>
              </a:rPr>
              <a:t>M</a:t>
            </a:r>
            <a:endParaRPr lang="en-US" altLang="en-US" dirty="0">
              <a:solidFill>
                <a:schemeClr val="bg1">
                  <a:lumMod val="85000"/>
                </a:schemeClr>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48</a:t>
            </a:fld>
            <a:endParaRPr lang="en-US" altLang="en-US" sz="1000"/>
          </a:p>
        </p:txBody>
      </p:sp>
      <p:sp>
        <p:nvSpPr>
          <p:cNvPr id="2" name="TextBox 1">
            <a:extLst>
              <a:ext uri="{FF2B5EF4-FFF2-40B4-BE49-F238E27FC236}">
                <a16:creationId xmlns:a16="http://schemas.microsoft.com/office/drawing/2014/main" id="{75FBB8CE-EF04-43D2-B38F-1649B91C1337}"/>
              </a:ext>
            </a:extLst>
          </p:cNvPr>
          <p:cNvSpPr txBox="1"/>
          <p:nvPr/>
        </p:nvSpPr>
        <p:spPr>
          <a:xfrm>
            <a:off x="876300" y="2971800"/>
            <a:ext cx="7277100" cy="1995418"/>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Tritt diese Art von Geburtstrauma eher einseitig oder beidseitig auf?</a:t>
            </a:r>
          </a:p>
          <a:p>
            <a:r>
              <a:rPr lang="en-US" sz="1200" dirty="0">
                <a:solidFill>
                  <a:schemeClr val="bg1">
                    <a:lumMod val="65000"/>
                  </a:schemeClr>
                </a:solidFill>
              </a:rPr>
              <a:t>Es ist fast immer einseitig (es wäre schon sehr viel Pech, wenn beide Hornhäute </a:t>
            </a:r>
            <a:r>
              <a:rPr lang="en-US" sz="1200" dirty="0" err="1">
                <a:solidFill>
                  <a:schemeClr val="bg1">
                    <a:lumMod val="65000"/>
                  </a:schemeClr>
                </a:solidFill>
              </a:rPr>
              <a:t>gleichzeitig</a:t>
            </a:r>
            <a:r>
              <a:rPr lang="en-US" sz="1200" dirty="0">
                <a:solidFill>
                  <a:schemeClr val="bg1">
                    <a:lumMod val="65000"/>
                  </a:schemeClr>
                </a:solidFill>
              </a:rPr>
              <a:t> </a:t>
            </a:r>
            <a:r>
              <a:rPr lang="en-US" sz="1200" dirty="0" err="1">
                <a:solidFill>
                  <a:schemeClr val="bg1">
                    <a:lumMod val="65000"/>
                  </a:schemeClr>
                </a:solidFill>
              </a:rPr>
              <a:t>verletzt</a:t>
            </a:r>
            <a:r>
              <a:rPr lang="en-US" sz="1200" dirty="0">
                <a:solidFill>
                  <a:schemeClr val="bg1">
                    <a:lumMod val="65000"/>
                  </a:schemeClr>
                </a:solidFill>
              </a:rPr>
              <a:t> </a:t>
            </a:r>
            <a:r>
              <a:rPr lang="en-US" sz="1200" dirty="0" err="1">
                <a:solidFill>
                  <a:schemeClr val="bg1">
                    <a:lumMod val="65000"/>
                  </a:schemeClr>
                </a:solidFill>
              </a:rPr>
              <a:t>werden</a:t>
            </a:r>
            <a:r>
              <a:rPr lang="en-US" sz="1200" dirty="0">
                <a:solidFill>
                  <a:schemeClr val="bg1">
                    <a:lumMod val="65000"/>
                  </a:schemeClr>
                </a:solidFill>
              </a:rPr>
              <a:t> </a:t>
            </a:r>
            <a:r>
              <a:rPr lang="en-US" sz="1200" dirty="0" err="1">
                <a:solidFill>
                  <a:schemeClr val="bg1">
                    <a:lumMod val="65000"/>
                  </a:schemeClr>
                </a:solidFill>
              </a:rPr>
              <a:t>würden</a:t>
            </a:r>
            <a:r>
              <a:rPr lang="en-US" sz="1200" dirty="0">
                <a:solidFill>
                  <a:schemeClr val="bg1">
                    <a:lumMod val="65000"/>
                  </a:schemeClr>
                </a:solidFill>
              </a:rPr>
              <a:t>)</a:t>
            </a:r>
          </a:p>
          <a:p>
            <a:endParaRPr lang="en-US" sz="1600" dirty="0">
              <a:solidFill>
                <a:schemeClr val="bg1">
                  <a:lumMod val="65000"/>
                </a:schemeClr>
              </a:solidFill>
            </a:endParaRPr>
          </a:p>
          <a:p>
            <a:r>
              <a:rPr lang="en-US" sz="1200" i="1" dirty="0">
                <a:solidFill>
                  <a:schemeClr val="bg1">
                    <a:lumMod val="65000"/>
                  </a:schemeClr>
                </a:solidFill>
              </a:rPr>
              <a:t>Zu welchem Zeitpunkt nach der Geburt trübt sich die traumatisierte Hornhaut ein?</a:t>
            </a:r>
          </a:p>
          <a:p>
            <a:r>
              <a:rPr lang="en-US" sz="1200" dirty="0">
                <a:solidFill>
                  <a:schemeClr val="bg1">
                    <a:lumMod val="65000"/>
                  </a:schemeClr>
                </a:solidFill>
              </a:rPr>
              <a:t>In der Regel innerhalb von ein bis zwei Tagen</a:t>
            </a:r>
          </a:p>
          <a:p>
            <a:endParaRPr lang="en-US" sz="1600" i="1" dirty="0">
              <a:solidFill>
                <a:schemeClr val="bg1">
                  <a:lumMod val="65000"/>
                </a:schemeClr>
              </a:solidFill>
            </a:endParaRPr>
          </a:p>
          <a:p>
            <a:r>
              <a:rPr lang="en-US" sz="1200" i="1" dirty="0">
                <a:solidFill>
                  <a:schemeClr val="bg1">
                    <a:lumMod val="65000"/>
                  </a:schemeClr>
                </a:solidFill>
              </a:rPr>
              <a:t>Wie führt eine Schädigung des Endothels zu einer trüben Hornhaut?</a:t>
            </a:r>
          </a:p>
          <a:p>
            <a:r>
              <a:rPr lang="en-US" sz="1200" b="1" dirty="0">
                <a:solidFill>
                  <a:srgbClr val="0000FF"/>
                </a:solidFill>
              </a:rPr>
              <a:t>Durch Risse im Descemet-Membran/Endothel </a:t>
            </a:r>
            <a:r>
              <a:rPr lang="en-US" sz="1200" dirty="0">
                <a:solidFill>
                  <a:schemeClr val="bg1">
                    <a:lumMod val="65000"/>
                  </a:schemeClr>
                </a:solidFill>
              </a:rPr>
              <a:t>kann sich die Hornhaut ödematös verändern und somit trüb werden</a:t>
            </a:r>
          </a:p>
        </p:txBody>
      </p:sp>
      <p:sp>
        <p:nvSpPr>
          <p:cNvPr id="7" name="TextBox 6">
            <a:extLst>
              <a:ext uri="{FF2B5EF4-FFF2-40B4-BE49-F238E27FC236}">
                <a16:creationId xmlns:a16="http://schemas.microsoft.com/office/drawing/2014/main" id="{2EA786CC-00CA-4292-BE2D-A834991A8C9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A0AA1A1E-4E23-4E92-8D2A-452ECC0F8A9E}"/>
              </a:ext>
            </a:extLst>
          </p:cNvPr>
          <p:cNvSpPr txBox="1"/>
          <p:nvPr/>
        </p:nvSpPr>
        <p:spPr>
          <a:xfrm>
            <a:off x="665921" y="5526345"/>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dirty="0">
                <a:solidFill>
                  <a:schemeClr val="bg1">
                    <a:lumMod val="65000"/>
                  </a:schemeClr>
                </a:solidFill>
              </a:rPr>
              <a:t>Vertikal</a:t>
            </a:r>
          </a:p>
        </p:txBody>
      </p:sp>
      <p:sp>
        <p:nvSpPr>
          <p:cNvPr id="9" name="Oval 8">
            <a:extLst>
              <a:ext uri="{FF2B5EF4-FFF2-40B4-BE49-F238E27FC236}">
                <a16:creationId xmlns:a16="http://schemas.microsoft.com/office/drawing/2014/main" id="{A4ED1FAA-8179-4331-B450-D7C3FF43CE50}"/>
              </a:ext>
            </a:extLst>
          </p:cNvPr>
          <p:cNvSpPr/>
          <p:nvPr/>
        </p:nvSpPr>
        <p:spPr>
          <a:xfrm>
            <a:off x="681659" y="4389607"/>
            <a:ext cx="3833191" cy="5681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6DD12FB-2D8F-4E9E-BEF9-4685D76E06C3}"/>
              </a:ext>
            </a:extLst>
          </p:cNvPr>
          <p:cNvSpPr txBox="1"/>
          <p:nvPr/>
        </p:nvSpPr>
        <p:spPr>
          <a:xfrm>
            <a:off x="935485" y="3879740"/>
            <a:ext cx="3965713" cy="738664"/>
          </a:xfrm>
          <a:prstGeom prst="rect">
            <a:avLst/>
          </a:prstGeom>
          <a:solidFill>
            <a:srgbClr val="0070C0"/>
          </a:solidFill>
        </p:spPr>
        <p:txBody>
          <a:bodyPr wrap="square" lIns="25400" tIns="12700" rIns="25400" bIns="12700" rtlCol="0">
            <a:spAutoFit/>
          </a:bodyPr>
          <a:lstStyle/>
          <a:p>
            <a:r>
              <a:rPr lang="en-US" sz="1200" i="1" dirty="0">
                <a:solidFill>
                  <a:schemeClr val="bg1">
                    <a:lumMod val="65000"/>
                  </a:schemeClr>
                </a:solidFill>
              </a:rPr>
              <a:t>Eine weitere angeborene Erkrankung steht im Zusammenhang mit Descemet-Rissen – welche ist das?</a:t>
            </a:r>
          </a:p>
          <a:p>
            <a:r>
              <a:rPr lang="en-US" sz="1200" b="1" dirty="0">
                <a:solidFill>
                  <a:schemeClr val="bg1"/>
                </a:solidFill>
              </a:rPr>
              <a:t>Angeborenes Glaukom</a:t>
            </a:r>
          </a:p>
        </p:txBody>
      </p:sp>
      <p:sp>
        <p:nvSpPr>
          <p:cNvPr id="11" name="TextBox 10">
            <a:extLst>
              <a:ext uri="{FF2B5EF4-FFF2-40B4-BE49-F238E27FC236}">
                <a16:creationId xmlns:a16="http://schemas.microsoft.com/office/drawing/2014/main" id="{51F42F82-9B7A-4708-9532-B9C0B22048FB}"/>
              </a:ext>
            </a:extLst>
          </p:cNvPr>
          <p:cNvSpPr txBox="1"/>
          <p:nvPr/>
        </p:nvSpPr>
        <p:spPr>
          <a:xfrm>
            <a:off x="1219200" y="2527747"/>
            <a:ext cx="3833191" cy="738664"/>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65000"/>
                  </a:schemeClr>
                </a:solidFill>
              </a:rPr>
              <a:t>Verlaufen diese traumatischen Descemet-Risse eher vertikal oder horizontal?</a:t>
            </a:r>
          </a:p>
          <a:p>
            <a:r>
              <a:rPr lang="en-US" sz="1200" b="1" dirty="0">
                <a:solidFill>
                  <a:schemeClr val="bg1"/>
                </a:solidFill>
              </a:rPr>
              <a:t>Horizontal</a:t>
            </a:r>
          </a:p>
        </p:txBody>
      </p:sp>
      <p:sp>
        <p:nvSpPr>
          <p:cNvPr id="3" name="Arc 2">
            <a:extLst>
              <a:ext uri="{FF2B5EF4-FFF2-40B4-BE49-F238E27FC236}">
                <a16:creationId xmlns:a16="http://schemas.microsoft.com/office/drawing/2014/main" id="{4DFAEB48-E262-4F9F-AD8B-83393845F115}"/>
              </a:ext>
            </a:extLst>
          </p:cNvPr>
          <p:cNvSpPr/>
          <p:nvPr/>
        </p:nvSpPr>
        <p:spPr>
          <a:xfrm rot="19340894" flipH="1">
            <a:off x="722092" y="2807609"/>
            <a:ext cx="2341143" cy="1857739"/>
          </a:xfrm>
          <a:prstGeom prst="arc">
            <a:avLst>
              <a:gd name="adj1" fmla="val 16776865"/>
              <a:gd name="adj2" fmla="val 0"/>
            </a:avLst>
          </a:prstGeom>
          <a:ln w="63500">
            <a:headEnd type="triangle"/>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2" name="Arc 11">
            <a:extLst>
              <a:ext uri="{FF2B5EF4-FFF2-40B4-BE49-F238E27FC236}">
                <a16:creationId xmlns:a16="http://schemas.microsoft.com/office/drawing/2014/main" id="{42E05E39-2C3E-4C68-8F2D-B635DFBF23B5}"/>
              </a:ext>
            </a:extLst>
          </p:cNvPr>
          <p:cNvSpPr/>
          <p:nvPr/>
        </p:nvSpPr>
        <p:spPr>
          <a:xfrm rot="19340894" flipH="1">
            <a:off x="1045101" y="1466170"/>
            <a:ext cx="2341143" cy="1857739"/>
          </a:xfrm>
          <a:prstGeom prst="arc">
            <a:avLst>
              <a:gd name="adj1" fmla="val 16776865"/>
              <a:gd name="adj2" fmla="val 0"/>
            </a:avLst>
          </a:prstGeom>
          <a:ln w="63500">
            <a:headEnd type="triangle"/>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F855CA1F-E3DF-4FC5-B550-47B5CA723DFD}"/>
              </a:ext>
            </a:extLst>
          </p:cNvPr>
          <p:cNvSpPr txBox="1"/>
          <p:nvPr/>
        </p:nvSpPr>
        <p:spPr>
          <a:xfrm>
            <a:off x="1534388" y="1166336"/>
            <a:ext cx="4104412" cy="73866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Wie lautet die namensgebende Bezeichnung für die Descemet-Risse, die mit einem angeborenen Glaukom assoziiert sind?</a:t>
            </a:r>
          </a:p>
          <a:p>
            <a:r>
              <a:rPr lang="en-US" sz="1200" dirty="0">
                <a:solidFill>
                  <a:schemeClr val="bg1"/>
                </a:solidFill>
              </a:rPr>
              <a:t>Haab-Streifen</a:t>
            </a:r>
          </a:p>
        </p:txBody>
      </p:sp>
      <p:grpSp>
        <p:nvGrpSpPr>
          <p:cNvPr id="14" name="Group 8">
            <a:extLst>
              <a:ext uri="{FF2B5EF4-FFF2-40B4-BE49-F238E27FC236}">
                <a16:creationId xmlns:a16="http://schemas.microsoft.com/office/drawing/2014/main" id="{A02294CD-2D1F-4247-A0FA-CF07688EB35E}"/>
              </a:ext>
            </a:extLst>
          </p:cNvPr>
          <p:cNvGrpSpPr>
            <a:grpSpLocks/>
          </p:cNvGrpSpPr>
          <p:nvPr/>
        </p:nvGrpSpPr>
        <p:grpSpPr bwMode="auto">
          <a:xfrm>
            <a:off x="6028524" y="1075302"/>
            <a:ext cx="1614100" cy="871539"/>
            <a:chOff x="1705" y="3243"/>
            <a:chExt cx="929" cy="549"/>
          </a:xfrm>
        </p:grpSpPr>
        <p:sp>
          <p:nvSpPr>
            <p:cNvPr id="15" name="Rectangle 9">
              <a:extLst>
                <a:ext uri="{FF2B5EF4-FFF2-40B4-BE49-F238E27FC236}">
                  <a16:creationId xmlns:a16="http://schemas.microsoft.com/office/drawing/2014/main" id="{BAF7DD76-309F-4BCF-907D-C84B542677D4}"/>
                </a:ext>
              </a:extLst>
            </p:cNvPr>
            <p:cNvSpPr>
              <a:spLocks noChangeArrowheads="1"/>
            </p:cNvSpPr>
            <p:nvPr/>
          </p:nvSpPr>
          <p:spPr bwMode="auto">
            <a:xfrm>
              <a:off x="1728" y="3264"/>
              <a:ext cx="864" cy="52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6" name="Text Box 10">
              <a:extLst>
                <a:ext uri="{FF2B5EF4-FFF2-40B4-BE49-F238E27FC236}">
                  <a16:creationId xmlns:a16="http://schemas.microsoft.com/office/drawing/2014/main" id="{CF5BE0A4-6F84-474D-A554-18F8988CCA38}"/>
                </a:ext>
              </a:extLst>
            </p:cNvPr>
            <p:cNvSpPr txBox="1">
              <a:spLocks noChangeArrowheads="1"/>
            </p:cNvSpPr>
            <p:nvPr/>
          </p:nvSpPr>
          <p:spPr bwMode="auto">
            <a:xfrm>
              <a:off x="1705" y="3243"/>
              <a:ext cx="423" cy="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200" b="1" dirty="0"/>
            </a:p>
          </p:txBody>
        </p:sp>
        <p:sp>
          <p:nvSpPr>
            <p:cNvPr id="17" name="Text Box 11">
              <a:extLst>
                <a:ext uri="{FF2B5EF4-FFF2-40B4-BE49-F238E27FC236}">
                  <a16:creationId xmlns:a16="http://schemas.microsoft.com/office/drawing/2014/main" id="{1179ABDB-E9E5-4BD0-A4B0-669A85CC7D97}"/>
                </a:ext>
              </a:extLst>
            </p:cNvPr>
            <p:cNvSpPr txBox="1">
              <a:spLocks noChangeArrowheads="1"/>
            </p:cNvSpPr>
            <p:nvPr/>
          </p:nvSpPr>
          <p:spPr bwMode="auto">
            <a:xfrm>
              <a:off x="1770" y="3305"/>
              <a:ext cx="864" cy="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0000"/>
                </a:lnSpc>
                <a:spcBef>
                  <a:spcPct val="0"/>
                </a:spcBef>
                <a:buClrTx/>
                <a:buSzTx/>
                <a:buFontTx/>
                <a:buNone/>
              </a:pPr>
              <a:r>
                <a:rPr lang="en-US" altLang="en-US" sz="1600" b="1" dirty="0"/>
                <a:t>H</a:t>
              </a:r>
              <a:r>
                <a:rPr lang="en-US" altLang="en-US" sz="1200" b="1" dirty="0"/>
                <a:t>orizontal</a:t>
              </a:r>
              <a:endParaRPr lang="en-US" altLang="en-US" sz="1600" b="1" dirty="0"/>
            </a:p>
            <a:p>
              <a:pPr eaLnBrk="1" hangingPunct="1">
                <a:lnSpc>
                  <a:spcPct val="80000"/>
                </a:lnSpc>
                <a:spcBef>
                  <a:spcPct val="0"/>
                </a:spcBef>
                <a:buClrTx/>
                <a:buSzTx/>
                <a:buFontTx/>
                <a:buNone/>
              </a:pPr>
              <a:r>
                <a:rPr lang="en-US" altLang="en-US" sz="1600" b="1" dirty="0" err="1">
                  <a:solidFill>
                    <a:srgbClr val="0000FF"/>
                  </a:solidFill>
                </a:rPr>
                <a:t>H</a:t>
              </a:r>
              <a:r>
                <a:rPr lang="en-US" altLang="en-US" sz="1200" b="1" dirty="0" err="1">
                  <a:solidFill>
                    <a:srgbClr val="0000FF"/>
                  </a:solidFill>
                </a:rPr>
                <a:t>oher </a:t>
              </a:r>
              <a:r>
                <a:rPr lang="en-US" altLang="en-US" sz="1200" b="1" dirty="0">
                  <a:solidFill>
                    <a:srgbClr val="0000FF"/>
                  </a:solidFill>
                </a:rPr>
                <a:t>Augeninnendruck</a:t>
              </a:r>
            </a:p>
            <a:p>
              <a:pPr eaLnBrk="1" hangingPunct="1">
                <a:lnSpc>
                  <a:spcPct val="80000"/>
                </a:lnSpc>
                <a:spcBef>
                  <a:spcPct val="0"/>
                </a:spcBef>
                <a:buClrTx/>
                <a:buSzTx/>
                <a:buFontTx/>
                <a:buNone/>
              </a:pPr>
              <a:r>
                <a:rPr lang="en-US" altLang="en-US" sz="1600" b="1" dirty="0" err="1">
                  <a:solidFill>
                    <a:srgbClr val="0000FF"/>
                  </a:solidFill>
                </a:rPr>
                <a:t>H</a:t>
              </a:r>
              <a:r>
                <a:rPr lang="en-US" altLang="en-US" sz="1200" b="1" dirty="0" err="1">
                  <a:solidFill>
                    <a:srgbClr val="0000FF"/>
                  </a:solidFill>
                </a:rPr>
                <a:t>aab</a:t>
              </a:r>
              <a:endParaRPr lang="en-US" altLang="en-US" sz="1600" b="1" dirty="0">
                <a:solidFill>
                  <a:srgbClr val="0000FF"/>
                </a:solidFill>
              </a:endParaRPr>
            </a:p>
          </p:txBody>
        </p:sp>
      </p:grpSp>
    </p:spTree>
    <p:extLst>
      <p:ext uri="{BB962C8B-B14F-4D97-AF65-F5344CB8AC3E}">
        <p14:creationId xmlns:p14="http://schemas.microsoft.com/office/powerpoint/2010/main" val="30279821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921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9221"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t>Mit welchem Syndrom ist ein Hornhautdermoid assoziiert?</a:t>
            </a:r>
          </a:p>
          <a:p>
            <a:pPr eaLnBrk="1" hangingPunct="1">
              <a:lnSpc>
                <a:spcPct val="90000"/>
              </a:lnSpc>
              <a:spcBef>
                <a:spcPct val="0"/>
              </a:spcBef>
              <a:buClrTx/>
              <a:buSzTx/>
              <a:buFontTx/>
              <a:buNone/>
            </a:pPr>
            <a:r>
              <a:rPr lang="en-US" altLang="en-US" sz="1200" b="1" dirty="0" err="1">
                <a:solidFill>
                  <a:srgbClr val="CCFF99"/>
                </a:solidFill>
              </a:rPr>
              <a:t>Goldenhar</a:t>
            </a:r>
            <a:r>
              <a:rPr lang="en-US" altLang="en-US" sz="1200" b="1" dirty="0">
                <a:solidFill>
                  <a:srgbClr val="CCFF99"/>
                </a:solidFill>
              </a:rPr>
              <a:t>-Syndrom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Sind sie kognitiv beeinträchtigt?</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9222"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E8D2ED5-8779-4E36-B27D-2DE7183147BE}" type="slidenum">
              <a:rPr lang="en-US" altLang="en-US" sz="1000"/>
              <a:t>49</a:t>
            </a:fld>
            <a:endParaRPr lang="en-US" altLang="en-US" sz="1000"/>
          </a:p>
        </p:txBody>
      </p:sp>
      <p:sp>
        <p:nvSpPr>
          <p:cNvPr id="7" name="TextBox 6">
            <a:extLst>
              <a:ext uri="{FF2B5EF4-FFF2-40B4-BE49-F238E27FC236}">
                <a16:creationId xmlns:a16="http://schemas.microsoft.com/office/drawing/2014/main" id="{629C552E-0942-4D8A-84C3-E2BBEB831511}"/>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b="1" dirty="0">
                <a:solidFill>
                  <a:schemeClr val="bg1">
                    <a:lumMod val="75000"/>
                  </a:schemeClr>
                </a:solidFill>
              </a:rPr>
              <a:t>U</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M</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P</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E</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5</a:t>
            </a:fld>
            <a:endParaRPr lang="en-US" altLang="en-US" sz="1000"/>
          </a:p>
        </p:txBody>
      </p:sp>
      <p:sp>
        <p:nvSpPr>
          <p:cNvPr id="8" name="Rectangle 2">
            <a:extLst>
              <a:ext uri="{FF2B5EF4-FFF2-40B4-BE49-F238E27FC236}">
                <a16:creationId xmlns:a16="http://schemas.microsoft.com/office/drawing/2014/main" id="{8F8D3AEC-649F-4A14-8E1B-CA1A77B17187}"/>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9" name="TextBox 8">
            <a:extLst>
              <a:ext uri="{FF2B5EF4-FFF2-40B4-BE49-F238E27FC236}">
                <a16:creationId xmlns:a16="http://schemas.microsoft.com/office/drawing/2014/main" id="{44F44035-AAD3-421B-BBC6-927300F11B7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59C285B8-E458-4DD3-B120-87E1296AB589}"/>
              </a:ext>
            </a:extLst>
          </p:cNvPr>
          <p:cNvSpPr txBox="1"/>
          <p:nvPr/>
        </p:nvSpPr>
        <p:spPr>
          <a:xfrm>
            <a:off x="1752600" y="2895600"/>
            <a:ext cx="4656083" cy="369332"/>
          </a:xfrm>
          <a:prstGeom prst="rect">
            <a:avLst/>
          </a:prstGeom>
          <a:noFill/>
        </p:spPr>
        <p:txBody>
          <a:bodyPr wrap="square" lIns="25400" tIns="12700" rIns="25400" bIns="12700" rtlCol="0">
            <a:spAutoFit/>
          </a:bodyPr>
          <a:lstStyle/>
          <a:p>
            <a:r>
              <a:rPr lang="en-US" sz="1200" i="1" dirty="0"/>
              <a:t>(</a:t>
            </a:r>
            <a:r>
              <a:rPr lang="en-US" sz="1200" i="1" dirty="0">
                <a:solidFill>
                  <a:srgbClr val="0000FF"/>
                </a:solidFill>
              </a:rPr>
              <a:t>Risse in der Descemet-Membran </a:t>
            </a:r>
            <a:r>
              <a:rPr lang="en-US" sz="1200" dirty="0"/>
              <a:t>funktionieren ebenfalls)</a:t>
            </a:r>
          </a:p>
        </p:txBody>
      </p:sp>
    </p:spTree>
    <p:extLst>
      <p:ext uri="{BB962C8B-B14F-4D97-AF65-F5344CB8AC3E}">
        <p14:creationId xmlns:p14="http://schemas.microsoft.com/office/powerpoint/2010/main" val="10801114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t>Mit welchem Syndrom ist ein Hornhautdermoid 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--Kolobome des Oberlids</a:t>
            </a: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Liegen bei ihnen kognitive Beeinträchtigungen vor?</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50</a:t>
            </a:fld>
            <a:endParaRPr lang="en-US" altLang="en-US" sz="1000"/>
          </a:p>
        </p:txBody>
      </p:sp>
      <p:sp>
        <p:nvSpPr>
          <p:cNvPr id="2" name="TextBox 1">
            <a:extLst>
              <a:ext uri="{FF2B5EF4-FFF2-40B4-BE49-F238E27FC236}">
                <a16:creationId xmlns:a16="http://schemas.microsoft.com/office/drawing/2014/main" id="{32924423-95B2-4BFE-B02E-56206942331B}"/>
              </a:ext>
            </a:extLst>
          </p:cNvPr>
          <p:cNvSpPr txBox="1"/>
          <p:nvPr/>
        </p:nvSpPr>
        <p:spPr>
          <a:xfrm>
            <a:off x="6597157" y="3212068"/>
            <a:ext cx="2531462" cy="369332"/>
          </a:xfrm>
          <a:prstGeom prst="rect">
            <a:avLst/>
          </a:prstGeom>
          <a:solidFill>
            <a:srgbClr val="FFFF00"/>
          </a:solidFill>
          <a:ln>
            <a:solidFill>
              <a:schemeClr val="tx1"/>
            </a:solidFill>
          </a:ln>
        </p:spPr>
        <p:txBody>
          <a:bodyPr wrap="square" lIns="25400" tIns="12700" rIns="25400" bIns="12700" rtlCol="0">
            <a:spAutoFit/>
          </a:bodyPr>
          <a:lstStyle/>
          <a:p>
            <a:r>
              <a:rPr lang="en-US" sz="1200" b="1" dirty="0"/>
              <a:t>Eselsbrücke</a:t>
            </a:r>
            <a:r>
              <a:rPr lang="en-US" sz="1200" dirty="0"/>
              <a:t>: </a:t>
            </a:r>
            <a:r>
              <a:rPr lang="en-US" sz="1200" i="1" dirty="0" err="1"/>
              <a:t>Goldenhar</a:t>
            </a:r>
            <a:endParaRPr lang="en-US" i="1" dirty="0"/>
          </a:p>
        </p:txBody>
      </p:sp>
      <p:sp>
        <p:nvSpPr>
          <p:cNvPr id="9" name="TextBox 8">
            <a:extLst>
              <a:ext uri="{FF2B5EF4-FFF2-40B4-BE49-F238E27FC236}">
                <a16:creationId xmlns:a16="http://schemas.microsoft.com/office/drawing/2014/main" id="{7AB0BC84-7A63-4924-98C2-A541C2300091}"/>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D8F80C9-4C97-4EF7-81B9-BDD8EE391F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chemeClr val="bg1">
                    <a:lumMod val="75000"/>
                  </a:schemeClr>
                </a:solidFill>
              </a:rPr>
              <a:t>Mit welchem Syndrom ist </a:t>
            </a:r>
            <a:r>
              <a:rPr lang="en-US" altLang="en-US" sz="1200" i="1" dirty="0">
                <a:solidFill>
                  <a:schemeClr val="bg1">
                    <a:lumMod val="65000"/>
                  </a:schemeClr>
                </a:solidFill>
              </a:rPr>
              <a:t>ein Hornhautdermoid 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weiteren Augen-/periokularen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Sind sie kognitiv beeinträchtigt?</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den Ohren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51</a:t>
            </a:fld>
            <a:endParaRPr lang="en-US" altLang="en-US" sz="1000"/>
          </a:p>
        </p:txBody>
      </p:sp>
      <p:sp>
        <p:nvSpPr>
          <p:cNvPr id="2" name="Oval 1"/>
          <p:cNvSpPr/>
          <p:nvPr/>
        </p:nvSpPr>
        <p:spPr>
          <a:xfrm>
            <a:off x="304800" y="914400"/>
            <a:ext cx="2438400" cy="7286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304800"/>
            <a:ext cx="3837397" cy="1815882"/>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Wie hoch ist die Inzidenz von </a:t>
            </a:r>
            <a:r>
              <a:rPr lang="en-US" sz="1200" i="1" dirty="0" err="1">
                <a:solidFill>
                  <a:srgbClr val="0000FF"/>
                </a:solidFill>
              </a:rPr>
              <a:t>Goldenhar</a:t>
            </a:r>
            <a:r>
              <a:rPr lang="en-US" sz="1200" i="1" dirty="0">
                <a:solidFill>
                  <a:srgbClr val="0000FF"/>
                </a:solidFill>
              </a:rPr>
              <a:t>?</a:t>
            </a:r>
            <a:endParaRPr lang="en-US" sz="1400" i="1" dirty="0">
              <a:solidFill>
                <a:srgbClr val="FFC000"/>
              </a:solidFill>
            </a:endParaRPr>
          </a:p>
          <a:p>
            <a:r>
              <a:rPr lang="en-US" sz="1200" dirty="0">
                <a:solidFill>
                  <a:srgbClr val="FFC000"/>
                </a:solidFill>
              </a:rPr>
              <a:t>Etwa 1 von 4000 Lebendgeburten</a:t>
            </a:r>
          </a:p>
          <a:p>
            <a:endParaRPr lang="en-US" sz="1400" i="1" dirty="0">
              <a:solidFill>
                <a:srgbClr val="FFC000"/>
              </a:solidFill>
            </a:endParaRPr>
          </a:p>
          <a:p>
            <a:r>
              <a:rPr lang="en-US" sz="1200" i="1" dirty="0">
                <a:solidFill>
                  <a:srgbClr val="FFC000"/>
                </a:solidFill>
              </a:rPr>
              <a:t>Wie ist das Vererbungsmuster?</a:t>
            </a:r>
          </a:p>
          <a:p>
            <a:r>
              <a:rPr lang="en-US" sz="1200" dirty="0">
                <a:solidFill>
                  <a:srgbClr val="FFC000"/>
                </a:solidFill>
              </a:rPr>
              <a:t>Es handelt sich um eine sporadische Erkrankung</a:t>
            </a:r>
          </a:p>
          <a:p>
            <a:endParaRPr lang="en-US" sz="1400" dirty="0">
              <a:solidFill>
                <a:srgbClr val="FFC000"/>
              </a:solidFill>
            </a:endParaRPr>
          </a:p>
          <a:p>
            <a:r>
              <a:rPr lang="en-US" sz="1200" i="1" dirty="0">
                <a:solidFill>
                  <a:srgbClr val="FFC000"/>
                </a:solidFill>
              </a:rPr>
              <a:t>Gibt es eine geschlechtsspezifische Prävalenz?</a:t>
            </a:r>
          </a:p>
          <a:p>
            <a:r>
              <a:rPr lang="en-US" sz="1200" dirty="0">
                <a:solidFill>
                  <a:srgbClr val="FFC000"/>
                </a:solidFill>
              </a:rPr>
              <a:t>Ja, Männer sind doppelt so häufig betroffen</a:t>
            </a:r>
          </a:p>
        </p:txBody>
      </p:sp>
    </p:spTree>
    <p:extLst>
      <p:ext uri="{BB962C8B-B14F-4D97-AF65-F5344CB8AC3E}">
        <p14:creationId xmlns:p14="http://schemas.microsoft.com/office/powerpoint/2010/main" val="32200591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(endothelial, durch eine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chemeClr val="bg1">
                    <a:lumMod val="75000"/>
                  </a:schemeClr>
                </a:solidFill>
              </a:rPr>
              <a:t>Mit welchem Syndrom ist </a:t>
            </a:r>
            <a:r>
              <a:rPr lang="en-US" altLang="en-US" sz="1200" i="1" dirty="0">
                <a:solidFill>
                  <a:schemeClr val="bg1">
                    <a:lumMod val="65000"/>
                  </a:schemeClr>
                </a:solidFill>
              </a:rPr>
              <a:t>ein Hornhautdermoid 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Sind sie kognitiv beeinträchtigt?</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52</a:t>
            </a:fld>
            <a:endParaRPr lang="en-US" altLang="en-US" sz="1000"/>
          </a:p>
        </p:txBody>
      </p:sp>
      <p:sp>
        <p:nvSpPr>
          <p:cNvPr id="2" name="Oval 1"/>
          <p:cNvSpPr/>
          <p:nvPr/>
        </p:nvSpPr>
        <p:spPr>
          <a:xfrm>
            <a:off x="304800" y="914400"/>
            <a:ext cx="2438400" cy="7286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304800"/>
            <a:ext cx="3837397" cy="1815882"/>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Wie hoch ist die Inzidenz von </a:t>
            </a:r>
            <a:r>
              <a:rPr lang="en-US" sz="1200" i="1" dirty="0" err="1">
                <a:solidFill>
                  <a:srgbClr val="0000FF"/>
                </a:solidFill>
              </a:rPr>
              <a:t>Goldenhar</a:t>
            </a:r>
            <a:r>
              <a:rPr lang="en-US" sz="1200" i="1" dirty="0">
                <a:solidFill>
                  <a:srgbClr val="0000FF"/>
                </a:solidFill>
              </a:rPr>
              <a:t>?</a:t>
            </a:r>
          </a:p>
          <a:p>
            <a:r>
              <a:rPr lang="en-US" sz="1200" dirty="0">
                <a:solidFill>
                  <a:srgbClr val="0000FF"/>
                </a:solidFill>
              </a:rPr>
              <a:t>Etwa 1 von 4000 Lebendgeburten</a:t>
            </a:r>
            <a:endParaRPr lang="en-US" sz="1400" dirty="0">
              <a:solidFill>
                <a:srgbClr val="FFC000"/>
              </a:solidFill>
            </a:endParaRPr>
          </a:p>
          <a:p>
            <a:endParaRPr lang="en-US" sz="1400" i="1" dirty="0">
              <a:solidFill>
                <a:srgbClr val="FFC000"/>
              </a:solidFill>
            </a:endParaRPr>
          </a:p>
          <a:p>
            <a:r>
              <a:rPr lang="en-US" sz="1200" i="1" dirty="0">
                <a:solidFill>
                  <a:srgbClr val="FFC000"/>
                </a:solidFill>
              </a:rPr>
              <a:t>Wie ist das Vererbungsmuster?</a:t>
            </a:r>
          </a:p>
          <a:p>
            <a:r>
              <a:rPr lang="en-US" sz="1200" dirty="0">
                <a:solidFill>
                  <a:srgbClr val="FFC000"/>
                </a:solidFill>
              </a:rPr>
              <a:t>Es handelt sich um eine sporadische Erkrankung</a:t>
            </a:r>
          </a:p>
          <a:p>
            <a:endParaRPr lang="en-US" sz="1400" dirty="0">
              <a:solidFill>
                <a:srgbClr val="FFC000"/>
              </a:solidFill>
            </a:endParaRPr>
          </a:p>
          <a:p>
            <a:r>
              <a:rPr lang="en-US" sz="1200" i="1" dirty="0">
                <a:solidFill>
                  <a:srgbClr val="FFC000"/>
                </a:solidFill>
              </a:rPr>
              <a:t>Gibt es eine geschlechtsspezifische Prävalenz?</a:t>
            </a:r>
          </a:p>
          <a:p>
            <a:r>
              <a:rPr lang="en-US" sz="1200" dirty="0">
                <a:solidFill>
                  <a:srgbClr val="FFC000"/>
                </a:solidFill>
              </a:rPr>
              <a:t>Ja, Männer sind doppelt so häufig betroffen</a:t>
            </a:r>
          </a:p>
        </p:txBody>
      </p:sp>
    </p:spTree>
    <p:extLst>
      <p:ext uri="{BB962C8B-B14F-4D97-AF65-F5344CB8AC3E}">
        <p14:creationId xmlns:p14="http://schemas.microsoft.com/office/powerpoint/2010/main" val="25832636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chemeClr val="bg1">
                    <a:lumMod val="75000"/>
                  </a:schemeClr>
                </a:solidFill>
              </a:rPr>
              <a:t>Mit welchem Syndrom ist ein Hornhautdermoid </a:t>
            </a:r>
            <a:r>
              <a:rPr lang="en-US" altLang="en-US" sz="1200" i="1" dirty="0">
                <a:solidFill>
                  <a:schemeClr val="bg1">
                    <a:lumMod val="65000"/>
                  </a:schemeClr>
                </a:solidFill>
              </a:rPr>
              <a:t>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Sind sie kognitiv beeinträchtigt?</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53</a:t>
            </a:fld>
            <a:endParaRPr lang="en-US" altLang="en-US" sz="1000"/>
          </a:p>
        </p:txBody>
      </p:sp>
      <p:sp>
        <p:nvSpPr>
          <p:cNvPr id="2" name="Oval 1"/>
          <p:cNvSpPr/>
          <p:nvPr/>
        </p:nvSpPr>
        <p:spPr>
          <a:xfrm>
            <a:off x="304800" y="914400"/>
            <a:ext cx="2438400" cy="7286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304800"/>
            <a:ext cx="3837397" cy="1815882"/>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Wie hoch ist die Inzidenz von </a:t>
            </a:r>
            <a:r>
              <a:rPr lang="en-US" sz="1200" i="1" dirty="0" err="1">
                <a:solidFill>
                  <a:srgbClr val="0000FF"/>
                </a:solidFill>
              </a:rPr>
              <a:t>Goldenhar</a:t>
            </a:r>
            <a:r>
              <a:rPr lang="en-US" sz="1200" i="1" dirty="0">
                <a:solidFill>
                  <a:srgbClr val="0000FF"/>
                </a:solidFill>
              </a:rPr>
              <a:t>?</a:t>
            </a:r>
          </a:p>
          <a:p>
            <a:r>
              <a:rPr lang="en-US" sz="1200" dirty="0">
                <a:solidFill>
                  <a:srgbClr val="0000FF"/>
                </a:solidFill>
              </a:rPr>
              <a:t>Etwa 1 von 4000 Lebendgeburten</a:t>
            </a:r>
          </a:p>
          <a:p>
            <a:endParaRPr lang="en-US" sz="1400" i="1" dirty="0">
              <a:solidFill>
                <a:srgbClr val="0000FF"/>
              </a:solidFill>
            </a:endParaRPr>
          </a:p>
          <a:p>
            <a:r>
              <a:rPr lang="en-US" sz="1200" i="1" dirty="0">
                <a:solidFill>
                  <a:srgbClr val="0000FF"/>
                </a:solidFill>
              </a:rPr>
              <a:t>Wie ist das Vererbungsmuster?</a:t>
            </a:r>
            <a:endParaRPr lang="en-US" sz="1400" i="1" dirty="0">
              <a:solidFill>
                <a:srgbClr val="FFC000"/>
              </a:solidFill>
            </a:endParaRPr>
          </a:p>
          <a:p>
            <a:r>
              <a:rPr lang="en-US" sz="1200" dirty="0">
                <a:solidFill>
                  <a:srgbClr val="FFC000"/>
                </a:solidFill>
              </a:rPr>
              <a:t>Es handelt sich um eine sporadische Erkrankung</a:t>
            </a:r>
          </a:p>
          <a:p>
            <a:endParaRPr lang="en-US" sz="1400" dirty="0">
              <a:solidFill>
                <a:srgbClr val="FFC000"/>
              </a:solidFill>
            </a:endParaRPr>
          </a:p>
          <a:p>
            <a:r>
              <a:rPr lang="en-US" sz="1200" i="1" dirty="0">
                <a:solidFill>
                  <a:srgbClr val="FFC000"/>
                </a:solidFill>
              </a:rPr>
              <a:t>Gibt es eine geschlechtsspezifische Prävalenz?</a:t>
            </a:r>
          </a:p>
          <a:p>
            <a:r>
              <a:rPr lang="en-US" sz="1200" dirty="0">
                <a:solidFill>
                  <a:srgbClr val="FFC000"/>
                </a:solidFill>
              </a:rPr>
              <a:t>Ja, Männer sind doppelt so häufig betroffen</a:t>
            </a:r>
          </a:p>
        </p:txBody>
      </p:sp>
    </p:spTree>
    <p:extLst>
      <p:ext uri="{BB962C8B-B14F-4D97-AF65-F5344CB8AC3E}">
        <p14:creationId xmlns:p14="http://schemas.microsoft.com/office/powerpoint/2010/main" val="16438302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(endothelial, durch eine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chemeClr val="bg1">
                    <a:lumMod val="75000"/>
                  </a:schemeClr>
                </a:solidFill>
              </a:rPr>
              <a:t>Mit welchem Syndrom ist </a:t>
            </a:r>
            <a:r>
              <a:rPr lang="en-US" altLang="en-US" sz="1200" i="1" dirty="0">
                <a:solidFill>
                  <a:schemeClr val="bg1">
                    <a:lumMod val="65000"/>
                  </a:schemeClr>
                </a:solidFill>
              </a:rPr>
              <a:t>ein Hornhautdermoid 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nicht-eponymische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Sind sie kognitiv beeinträchtigt?</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54</a:t>
            </a:fld>
            <a:endParaRPr lang="en-US" altLang="en-US" sz="1000"/>
          </a:p>
        </p:txBody>
      </p:sp>
      <p:sp>
        <p:nvSpPr>
          <p:cNvPr id="2" name="Oval 1"/>
          <p:cNvSpPr/>
          <p:nvPr/>
        </p:nvSpPr>
        <p:spPr>
          <a:xfrm>
            <a:off x="304800" y="914400"/>
            <a:ext cx="2438400" cy="7286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304800"/>
            <a:ext cx="3837397" cy="1815882"/>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Wie hoch ist die Inzidenz von </a:t>
            </a:r>
            <a:r>
              <a:rPr lang="en-US" sz="1200" i="1" dirty="0" err="1">
                <a:solidFill>
                  <a:srgbClr val="0000FF"/>
                </a:solidFill>
              </a:rPr>
              <a:t>Goldenhar</a:t>
            </a:r>
            <a:r>
              <a:rPr lang="en-US" sz="1200" i="1" dirty="0">
                <a:solidFill>
                  <a:srgbClr val="0000FF"/>
                </a:solidFill>
              </a:rPr>
              <a:t>?</a:t>
            </a:r>
          </a:p>
          <a:p>
            <a:r>
              <a:rPr lang="en-US" sz="1200" dirty="0">
                <a:solidFill>
                  <a:srgbClr val="0000FF"/>
                </a:solidFill>
              </a:rPr>
              <a:t>Etwa 1 von 4000 Lebendgeburten</a:t>
            </a:r>
          </a:p>
          <a:p>
            <a:endParaRPr lang="en-US" sz="1400" i="1" dirty="0">
              <a:solidFill>
                <a:srgbClr val="0000FF"/>
              </a:solidFill>
            </a:endParaRPr>
          </a:p>
          <a:p>
            <a:r>
              <a:rPr lang="en-US" sz="1200" i="1" dirty="0">
                <a:solidFill>
                  <a:srgbClr val="0000FF"/>
                </a:solidFill>
              </a:rPr>
              <a:t>Wie ist das Vererbungsmuster?</a:t>
            </a:r>
          </a:p>
          <a:p>
            <a:r>
              <a:rPr lang="en-US" sz="1200" dirty="0">
                <a:solidFill>
                  <a:srgbClr val="0000FF"/>
                </a:solidFill>
              </a:rPr>
              <a:t>Es handelt sich um eine sporadische Erkrankung</a:t>
            </a:r>
            <a:endParaRPr lang="en-US" sz="1400" dirty="0">
              <a:solidFill>
                <a:srgbClr val="FFC000"/>
              </a:solidFill>
            </a:endParaRPr>
          </a:p>
          <a:p>
            <a:endParaRPr lang="en-US" sz="1400" dirty="0">
              <a:solidFill>
                <a:srgbClr val="FFC000"/>
              </a:solidFill>
            </a:endParaRPr>
          </a:p>
          <a:p>
            <a:r>
              <a:rPr lang="en-US" sz="1200" i="1" dirty="0">
                <a:solidFill>
                  <a:srgbClr val="FFC000"/>
                </a:solidFill>
              </a:rPr>
              <a:t>Gibt es eine geschlechtsspezifische Prävalenz?</a:t>
            </a:r>
          </a:p>
          <a:p>
            <a:r>
              <a:rPr lang="en-US" sz="1200" dirty="0">
                <a:solidFill>
                  <a:srgbClr val="FFC000"/>
                </a:solidFill>
              </a:rPr>
              <a:t>Ja, Männer sind doppelt so häufig betroffen</a:t>
            </a:r>
          </a:p>
        </p:txBody>
      </p:sp>
    </p:spTree>
    <p:extLst>
      <p:ext uri="{BB962C8B-B14F-4D97-AF65-F5344CB8AC3E}">
        <p14:creationId xmlns:p14="http://schemas.microsoft.com/office/powerpoint/2010/main" val="3076994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chemeClr val="bg1">
                    <a:lumMod val="75000"/>
                  </a:schemeClr>
                </a:solidFill>
              </a:rPr>
              <a:t>Mit welchem Syndrom ist ein Hornhautdermoid </a:t>
            </a:r>
            <a:r>
              <a:rPr lang="en-US" altLang="en-US" sz="1200" i="1" dirty="0">
                <a:solidFill>
                  <a:schemeClr val="bg1">
                    <a:lumMod val="65000"/>
                  </a:schemeClr>
                </a:solidFill>
              </a:rPr>
              <a:t>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Sind sie kognitiv beeinträchtigt?</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55</a:t>
            </a:fld>
            <a:endParaRPr lang="en-US" altLang="en-US" sz="1000"/>
          </a:p>
        </p:txBody>
      </p:sp>
      <p:sp>
        <p:nvSpPr>
          <p:cNvPr id="2" name="Oval 1"/>
          <p:cNvSpPr/>
          <p:nvPr/>
        </p:nvSpPr>
        <p:spPr>
          <a:xfrm>
            <a:off x="304800" y="914400"/>
            <a:ext cx="2438400" cy="7286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304800"/>
            <a:ext cx="3837397" cy="1815882"/>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Wie hoch ist die Inzidenz von </a:t>
            </a:r>
            <a:r>
              <a:rPr lang="en-US" sz="1200" i="1" dirty="0" err="1">
                <a:solidFill>
                  <a:srgbClr val="0000FF"/>
                </a:solidFill>
              </a:rPr>
              <a:t>Goldenhar</a:t>
            </a:r>
            <a:r>
              <a:rPr lang="en-US" sz="1200" i="1" dirty="0">
                <a:solidFill>
                  <a:srgbClr val="0000FF"/>
                </a:solidFill>
              </a:rPr>
              <a:t>?</a:t>
            </a:r>
          </a:p>
          <a:p>
            <a:r>
              <a:rPr lang="en-US" sz="1200" dirty="0">
                <a:solidFill>
                  <a:srgbClr val="0000FF"/>
                </a:solidFill>
              </a:rPr>
              <a:t>Etwa 1 von 4000 Lebendgeburten</a:t>
            </a:r>
          </a:p>
          <a:p>
            <a:endParaRPr lang="en-US" sz="1400" i="1" dirty="0">
              <a:solidFill>
                <a:srgbClr val="0000FF"/>
              </a:solidFill>
            </a:endParaRPr>
          </a:p>
          <a:p>
            <a:r>
              <a:rPr lang="en-US" sz="1200" i="1" dirty="0">
                <a:solidFill>
                  <a:srgbClr val="0000FF"/>
                </a:solidFill>
              </a:rPr>
              <a:t>Wie ist das Vererbungsmuster?</a:t>
            </a:r>
          </a:p>
          <a:p>
            <a:r>
              <a:rPr lang="en-US" sz="1200" dirty="0">
                <a:solidFill>
                  <a:srgbClr val="0000FF"/>
                </a:solidFill>
              </a:rPr>
              <a:t>Es handelt sich um eine sporadische Erkrankung</a:t>
            </a:r>
          </a:p>
          <a:p>
            <a:endParaRPr lang="en-US" sz="1400" dirty="0">
              <a:solidFill>
                <a:srgbClr val="0000FF"/>
              </a:solidFill>
            </a:endParaRPr>
          </a:p>
          <a:p>
            <a:r>
              <a:rPr lang="en-US" sz="1200" i="1" dirty="0">
                <a:solidFill>
                  <a:srgbClr val="0000FF"/>
                </a:solidFill>
              </a:rPr>
              <a:t>Gibt es eine geschlechtsspezifische Prävalenz?</a:t>
            </a:r>
            <a:endParaRPr lang="en-US" sz="1400" i="1" dirty="0">
              <a:solidFill>
                <a:srgbClr val="FFC000"/>
              </a:solidFill>
            </a:endParaRPr>
          </a:p>
          <a:p>
            <a:r>
              <a:rPr lang="en-US" sz="1200" dirty="0">
                <a:solidFill>
                  <a:srgbClr val="FFC000"/>
                </a:solidFill>
              </a:rPr>
              <a:t>Ja, Männer sind doppelt so häufig betroffen</a:t>
            </a:r>
          </a:p>
        </p:txBody>
      </p:sp>
    </p:spTree>
    <p:extLst>
      <p:ext uri="{BB962C8B-B14F-4D97-AF65-F5344CB8AC3E}">
        <p14:creationId xmlns:p14="http://schemas.microsoft.com/office/powerpoint/2010/main" val="2051204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Fragen und Antworten</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chemeClr val="bg1">
                    <a:lumMod val="75000"/>
                  </a:schemeClr>
                </a:solidFill>
              </a:rPr>
              <a:t>Mit welchem Syndrom ist </a:t>
            </a:r>
            <a:r>
              <a:rPr lang="en-US" altLang="en-US" sz="1200" i="1" dirty="0">
                <a:solidFill>
                  <a:schemeClr val="bg1">
                    <a:lumMod val="65000"/>
                  </a:schemeClr>
                </a:solidFill>
              </a:rPr>
              <a:t>ein Hornhautdermoid 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nicht-eponymische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Liegen bei ihnen kognitive Beeinträchtigungen vor?</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56</a:t>
            </a:fld>
            <a:endParaRPr lang="en-US" altLang="en-US" sz="1000"/>
          </a:p>
        </p:txBody>
      </p:sp>
      <p:sp>
        <p:nvSpPr>
          <p:cNvPr id="2" name="Oval 1"/>
          <p:cNvSpPr/>
          <p:nvPr/>
        </p:nvSpPr>
        <p:spPr>
          <a:xfrm>
            <a:off x="304800" y="914400"/>
            <a:ext cx="2438400" cy="7286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304800"/>
            <a:ext cx="3837397" cy="1815882"/>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Wie hoch ist die Inzidenz von </a:t>
            </a:r>
            <a:r>
              <a:rPr lang="en-US" sz="1200" i="1" dirty="0" err="1">
                <a:solidFill>
                  <a:srgbClr val="0000FF"/>
                </a:solidFill>
              </a:rPr>
              <a:t>Goldenhar</a:t>
            </a:r>
            <a:r>
              <a:rPr lang="en-US" sz="1200" i="1" dirty="0">
                <a:solidFill>
                  <a:srgbClr val="0000FF"/>
                </a:solidFill>
              </a:rPr>
              <a:t>?</a:t>
            </a:r>
          </a:p>
          <a:p>
            <a:r>
              <a:rPr lang="en-US" sz="1200" dirty="0">
                <a:solidFill>
                  <a:srgbClr val="0000FF"/>
                </a:solidFill>
              </a:rPr>
              <a:t>Etwa 1 von 4000 Lebendgeburten</a:t>
            </a:r>
          </a:p>
          <a:p>
            <a:endParaRPr lang="en-US" sz="1400" i="1" dirty="0">
              <a:solidFill>
                <a:srgbClr val="0000FF"/>
              </a:solidFill>
            </a:endParaRPr>
          </a:p>
          <a:p>
            <a:r>
              <a:rPr lang="en-US" sz="1200" i="1" dirty="0">
                <a:solidFill>
                  <a:srgbClr val="0000FF"/>
                </a:solidFill>
              </a:rPr>
              <a:t>Wie ist das Vererbungsmuster?</a:t>
            </a:r>
          </a:p>
          <a:p>
            <a:r>
              <a:rPr lang="en-US" sz="1200" dirty="0">
                <a:solidFill>
                  <a:srgbClr val="0000FF"/>
                </a:solidFill>
              </a:rPr>
              <a:t>Es handelt sich um eine sporadische Erkrankung</a:t>
            </a:r>
          </a:p>
          <a:p>
            <a:endParaRPr lang="en-US" sz="1400" dirty="0">
              <a:solidFill>
                <a:srgbClr val="0000FF"/>
              </a:solidFill>
            </a:endParaRPr>
          </a:p>
          <a:p>
            <a:r>
              <a:rPr lang="en-US" sz="1200" i="1" dirty="0">
                <a:solidFill>
                  <a:srgbClr val="0000FF"/>
                </a:solidFill>
              </a:rPr>
              <a:t>Gibt es eine geschlechtsspezifische Prävalenz?</a:t>
            </a:r>
          </a:p>
          <a:p>
            <a:r>
              <a:rPr lang="en-US" sz="1200" dirty="0">
                <a:solidFill>
                  <a:srgbClr val="0000FF"/>
                </a:solidFill>
              </a:rPr>
              <a:t>Ja, Männer sind doppelt so häufig betroffen</a:t>
            </a:r>
          </a:p>
        </p:txBody>
      </p:sp>
      <p:sp>
        <p:nvSpPr>
          <p:cNvPr id="11" name="Rectangle 10"/>
          <p:cNvSpPr/>
          <p:nvPr/>
        </p:nvSpPr>
        <p:spPr>
          <a:xfrm>
            <a:off x="3173560" y="1641475"/>
            <a:ext cx="425696" cy="217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M : F</a:t>
            </a:r>
          </a:p>
        </p:txBody>
      </p:sp>
      <p:sp>
        <p:nvSpPr>
          <p:cNvPr id="12" name="Rectangle 11"/>
          <p:cNvSpPr/>
          <p:nvPr/>
        </p:nvSpPr>
        <p:spPr>
          <a:xfrm>
            <a:off x="4020408" y="1641475"/>
            <a:ext cx="551591" cy="217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 x</a:t>
            </a:r>
          </a:p>
        </p:txBody>
      </p:sp>
    </p:spTree>
    <p:extLst>
      <p:ext uri="{BB962C8B-B14F-4D97-AF65-F5344CB8AC3E}">
        <p14:creationId xmlns:p14="http://schemas.microsoft.com/office/powerpoint/2010/main" val="1270470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1024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(endothelial, durch eine Pinzette, </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1024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dirty="0">
                <a:solidFill>
                  <a:schemeClr val="bg1">
                    <a:lumMod val="75000"/>
                  </a:schemeClr>
                </a:solidFill>
              </a:rPr>
              <a:t>Mit welchem Syndrom ist </a:t>
            </a:r>
            <a:r>
              <a:rPr lang="en-US" altLang="en-US" sz="1200" i="1" dirty="0">
                <a:solidFill>
                  <a:schemeClr val="bg1">
                    <a:lumMod val="65000"/>
                  </a:schemeClr>
                </a:solidFill>
              </a:rPr>
              <a:t>ein Hornhautdermoid assoziiert?</a:t>
            </a:r>
          </a:p>
          <a:p>
            <a:pPr eaLnBrk="1" hangingPunct="1">
              <a:lnSpc>
                <a:spcPct val="90000"/>
              </a:lnSpc>
              <a:spcBef>
                <a:spcPct val="0"/>
              </a:spcBef>
              <a:buClrTx/>
              <a:buSzTx/>
              <a:buFontTx/>
              <a:buNone/>
            </a:pPr>
            <a:r>
              <a:rPr lang="en-US" altLang="en-US" sz="1200" b="1" dirty="0" err="1"/>
              <a:t>Goldenhar</a:t>
            </a:r>
            <a:r>
              <a:rPr lang="en-US" altLang="en-US" sz="1200" b="1" dirty="0"/>
              <a:t>-Syndrom</a:t>
            </a:r>
          </a:p>
          <a:p>
            <a:pPr eaLnBrk="1" hangingPunct="1">
              <a:lnSpc>
                <a:spcPct val="90000"/>
              </a:lnSpc>
              <a:spcBef>
                <a:spcPct val="0"/>
              </a:spcBef>
              <a:buClrTx/>
              <a:buSzTx/>
              <a:buFontTx/>
              <a:buNone/>
            </a:pPr>
            <a:endParaRPr lang="en-US" altLang="en-US" sz="1600" b="1" dirty="0">
              <a:solidFill>
                <a:srgbClr val="0000FF"/>
              </a:solidFill>
            </a:endParaRPr>
          </a:p>
          <a:p>
            <a:pPr eaLnBrk="1" hangingPunct="1">
              <a:lnSpc>
                <a:spcPct val="90000"/>
              </a:lnSpc>
              <a:spcBef>
                <a:spcPct val="0"/>
              </a:spcBef>
              <a:buClrTx/>
              <a:buSzTx/>
              <a:buFontTx/>
              <a:buNone/>
            </a:pPr>
            <a:r>
              <a:rPr lang="en-US" altLang="en-US" sz="1200" dirty="0">
                <a:solidFill>
                  <a:srgbClr val="CCFF99"/>
                </a:solidFill>
              </a:rPr>
              <a:t>Wie lautet die </a:t>
            </a:r>
            <a:r>
              <a:rPr lang="en-US" altLang="en-US" sz="1200" dirty="0" err="1">
                <a:solidFill>
                  <a:srgbClr val="CCFF99"/>
                </a:solidFill>
              </a:rPr>
              <a:t>nicht-eponymische </a:t>
            </a:r>
            <a:r>
              <a:rPr lang="en-US" altLang="en-US" sz="1200" dirty="0">
                <a:solidFill>
                  <a:srgbClr val="CCFF99"/>
                </a:solidFill>
              </a:rPr>
              <a:t>Bezeichnung?</a:t>
            </a:r>
          </a:p>
          <a:p>
            <a:pPr eaLnBrk="1" hangingPunct="1">
              <a:lnSpc>
                <a:spcPct val="90000"/>
              </a:lnSpc>
              <a:spcBef>
                <a:spcPct val="0"/>
              </a:spcBef>
              <a:buClrTx/>
              <a:buSzTx/>
              <a:buFontTx/>
              <a:buNone/>
            </a:pPr>
            <a:r>
              <a:rPr lang="en-US" altLang="en-US" sz="1200" b="1" dirty="0">
                <a:solidFill>
                  <a:srgbClr val="CCFF99"/>
                </a:solidFill>
              </a:rPr>
              <a:t>Oculo-Auriculo-Vertebrales (OAV) Syndrom</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Wo genau treten </a:t>
            </a:r>
            <a:r>
              <a:rPr lang="en-US" altLang="en-US" sz="1200" i="1" dirty="0" err="1">
                <a:solidFill>
                  <a:srgbClr val="CCFF99"/>
                </a:solidFill>
              </a:rPr>
              <a:t>Dermoide </a:t>
            </a:r>
            <a:r>
              <a:rPr lang="en-US" altLang="en-US" sz="1200" i="1" dirty="0">
                <a:solidFill>
                  <a:srgbClr val="CCFF99"/>
                </a:solidFill>
              </a:rPr>
              <a:t>bei </a:t>
            </a:r>
            <a:r>
              <a:rPr lang="en-US" altLang="en-US" sz="1200" i="1" dirty="0" err="1">
                <a:solidFill>
                  <a:srgbClr val="CCFF99"/>
                </a:solidFill>
              </a:rPr>
              <a:t>Goldenhar</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a:solidFill>
                  <a:srgbClr val="CCFF99"/>
                </a:solidFill>
              </a:rPr>
              <a:t>Am Limbus</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anderen okulären/periokulären Anomalien treten beim </a:t>
            </a:r>
            <a:r>
              <a:rPr lang="en-US" altLang="en-US" sz="1200" i="1" dirty="0" err="1">
                <a:solidFill>
                  <a:srgbClr val="CCFF99"/>
                </a:solidFill>
              </a:rPr>
              <a:t>Goldenhar-Syndrom</a:t>
            </a:r>
            <a:r>
              <a:rPr lang="en-US" altLang="en-US" sz="1200" i="1" dirty="0">
                <a:solidFill>
                  <a:srgbClr val="CCFF99"/>
                </a:solidFill>
              </a:rPr>
              <a:t> häufig auf?</a:t>
            </a:r>
          </a:p>
          <a:p>
            <a:pPr eaLnBrk="1" hangingPunct="1">
              <a:lnSpc>
                <a:spcPct val="90000"/>
              </a:lnSpc>
              <a:spcBef>
                <a:spcPct val="0"/>
              </a:spcBef>
              <a:buClrTx/>
              <a:buSzTx/>
              <a:buFontTx/>
              <a:buNone/>
            </a:pPr>
            <a:r>
              <a:rPr lang="en-US" altLang="en-US" sz="1200" b="1" dirty="0" err="1">
                <a:solidFill>
                  <a:srgbClr val="CCFF99"/>
                </a:solidFill>
              </a:rPr>
              <a:t>--Kolobome</a:t>
            </a:r>
            <a:r>
              <a:rPr lang="en-US" altLang="en-US" sz="1200" b="1" dirty="0">
                <a:solidFill>
                  <a:srgbClr val="CCFF99"/>
                </a:solidFill>
              </a:rPr>
              <a:t> des Oberlids</a:t>
            </a:r>
            <a:endParaRPr lang="en-US" altLang="en-US" sz="1600" b="1" dirty="0">
              <a:solidFill>
                <a:srgbClr val="CCFF99"/>
              </a:solidFill>
            </a:endParaRPr>
          </a:p>
          <a:p>
            <a:pPr eaLnBrk="1" hangingPunct="1">
              <a:lnSpc>
                <a:spcPct val="90000"/>
              </a:lnSpc>
              <a:spcBef>
                <a:spcPct val="0"/>
              </a:spcBef>
              <a:buClrTx/>
              <a:buSzTx/>
              <a:buFontTx/>
              <a:buNone/>
            </a:pPr>
            <a:r>
              <a:rPr lang="en-US" altLang="en-US" sz="1200" b="1" dirty="0">
                <a:solidFill>
                  <a:srgbClr val="CCFF99"/>
                </a:solidFill>
              </a:rPr>
              <a:t>--Duane-Syndrom</a:t>
            </a:r>
          </a:p>
          <a:p>
            <a:pPr eaLnBrk="1" hangingPunct="1">
              <a:lnSpc>
                <a:spcPct val="90000"/>
              </a:lnSpc>
              <a:spcBef>
                <a:spcPct val="0"/>
              </a:spcBef>
              <a:buClrTx/>
              <a:buSzTx/>
              <a:buFontTx/>
              <a:buNone/>
            </a:pPr>
            <a:endParaRPr lang="en-US" altLang="en-US" sz="1600" b="1" dirty="0">
              <a:solidFill>
                <a:srgbClr val="CCFF99"/>
              </a:solidFill>
            </a:endParaRPr>
          </a:p>
          <a:p>
            <a:pPr eaLnBrk="1" hangingPunct="1">
              <a:lnSpc>
                <a:spcPct val="90000"/>
              </a:lnSpc>
              <a:spcBef>
                <a:spcPct val="0"/>
              </a:spcBef>
              <a:buClrTx/>
              <a:buSzTx/>
              <a:buFontTx/>
              <a:buNone/>
            </a:pPr>
            <a:r>
              <a:rPr lang="en-US" altLang="en-US" sz="1200" dirty="0">
                <a:solidFill>
                  <a:srgbClr val="CCFF99"/>
                </a:solidFill>
              </a:rPr>
              <a:t>Liegen bei ihnen kognitive Beeinträchtigungen vor?</a:t>
            </a:r>
          </a:p>
          <a:p>
            <a:pPr eaLnBrk="1" hangingPunct="1">
              <a:lnSpc>
                <a:spcPct val="90000"/>
              </a:lnSpc>
              <a:spcBef>
                <a:spcPct val="0"/>
              </a:spcBef>
              <a:buClrTx/>
              <a:buSzTx/>
              <a:buFontTx/>
              <a:buNone/>
            </a:pPr>
            <a:r>
              <a:rPr lang="en-US" altLang="en-US" sz="1200" b="1" dirty="0">
                <a:solidFill>
                  <a:srgbClr val="CCFF99"/>
                </a:solidFill>
              </a:rPr>
              <a:t>Eine Minderheit (5–15 %) weist eine geistige Behinderung auf</a:t>
            </a:r>
          </a:p>
          <a:p>
            <a:pPr eaLnBrk="1" hangingPunct="1">
              <a:lnSpc>
                <a:spcPct val="90000"/>
              </a:lnSpc>
              <a:spcBef>
                <a:spcPct val="0"/>
              </a:spcBef>
              <a:buClrTx/>
              <a:buSzTx/>
              <a:buFontTx/>
              <a:buNone/>
            </a:pPr>
            <a:endParaRPr lang="en-US" altLang="en-US" sz="1600" dirty="0">
              <a:solidFill>
                <a:srgbClr val="CCFF99"/>
              </a:solidFill>
            </a:endParaRPr>
          </a:p>
          <a:p>
            <a:pPr eaLnBrk="1" hangingPunct="1">
              <a:lnSpc>
                <a:spcPct val="90000"/>
              </a:lnSpc>
              <a:spcBef>
                <a:spcPct val="0"/>
              </a:spcBef>
              <a:buClrTx/>
              <a:buSzTx/>
              <a:buFontTx/>
              <a:buNone/>
            </a:pPr>
            <a:r>
              <a:rPr lang="en-US" altLang="en-US" sz="1200" i="1" dirty="0">
                <a:solidFill>
                  <a:srgbClr val="CCFF99"/>
                </a:solidFill>
              </a:rPr>
              <a:t>Welche </a:t>
            </a:r>
            <a:r>
              <a:rPr lang="en-US" altLang="en-US" sz="1200" b="1" i="1" dirty="0" err="1">
                <a:solidFill>
                  <a:srgbClr val="CCFF99"/>
                </a:solidFill>
              </a:rPr>
              <a:t>nicht-okularen </a:t>
            </a:r>
            <a:r>
              <a:rPr lang="en-US" altLang="en-US" sz="1200" i="1" dirty="0">
                <a:solidFill>
                  <a:srgbClr val="CCFF99"/>
                </a:solidFill>
              </a:rPr>
              <a:t>Befunde treten üblicherweise auf?</a:t>
            </a:r>
          </a:p>
          <a:p>
            <a:pPr eaLnBrk="1" hangingPunct="1">
              <a:lnSpc>
                <a:spcPct val="90000"/>
              </a:lnSpc>
              <a:spcBef>
                <a:spcPct val="0"/>
              </a:spcBef>
              <a:buClrTx/>
              <a:buSzTx/>
              <a:buFontTx/>
              <a:buNone/>
            </a:pPr>
            <a:r>
              <a:rPr lang="en-US" altLang="en-US" sz="1200" b="1" dirty="0" err="1">
                <a:solidFill>
                  <a:srgbClr val="CCFF99"/>
                </a:solidFill>
              </a:rPr>
              <a:t>--Hemifaziale Mikrosomie </a:t>
            </a:r>
            <a:r>
              <a:rPr lang="en-US" altLang="en-US" sz="1200" dirty="0">
                <a:solidFill>
                  <a:srgbClr val="CCFF99"/>
                </a:solidFill>
              </a:rPr>
              <a:t>(Oberkiefer-/Unterkieferhypoplasie)</a:t>
            </a:r>
          </a:p>
          <a:p>
            <a:pPr eaLnBrk="1" hangingPunct="1">
              <a:lnSpc>
                <a:spcPct val="90000"/>
              </a:lnSpc>
              <a:spcBef>
                <a:spcPct val="0"/>
              </a:spcBef>
              <a:buClrTx/>
              <a:buSzTx/>
              <a:buFontTx/>
              <a:buNone/>
            </a:pPr>
            <a:r>
              <a:rPr lang="en-US" altLang="en-US" sz="1200" b="1" dirty="0">
                <a:solidFill>
                  <a:srgbClr val="CCFF99"/>
                </a:solidFill>
              </a:rPr>
              <a:t>--Ohrfehlbildungen </a:t>
            </a:r>
            <a:r>
              <a:rPr lang="en-US" altLang="en-US" sz="1200" dirty="0">
                <a:solidFill>
                  <a:srgbClr val="CCFF99"/>
                </a:solidFill>
              </a:rPr>
              <a:t>(vor dem Ohr liegende Anhängsel; Ohrfisteln)</a:t>
            </a:r>
          </a:p>
        </p:txBody>
      </p:sp>
      <p:sp>
        <p:nvSpPr>
          <p:cNvPr id="1024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Goldenhar</a:t>
            </a:r>
            <a:endParaRPr lang="en-US" altLang="en-US" sz="2000" b="1"/>
          </a:p>
          <a:p>
            <a:pPr eaLnBrk="1" hangingPunct="1">
              <a:spcBef>
                <a:spcPct val="0"/>
              </a:spcBef>
              <a:buClrTx/>
              <a:buSzTx/>
              <a:buFontTx/>
              <a:buNone/>
            </a:pPr>
            <a:r>
              <a:rPr lang="en-US" altLang="en-US" sz="1200" b="1"/>
              <a:t>O</a:t>
            </a:r>
            <a:r>
              <a:rPr lang="en-US" altLang="en-US" sz="1200">
                <a:solidFill>
                  <a:srgbClr val="EAEAEA"/>
                </a:solidFill>
              </a:rPr>
              <a:t>-AV-Syndrom</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Lidkolobome</a:t>
            </a:r>
          </a:p>
          <a:p>
            <a:pPr eaLnBrk="1" hangingPunct="1">
              <a:spcBef>
                <a:spcPct val="0"/>
              </a:spcBef>
              <a:buClrTx/>
              <a:buSzTx/>
              <a:buFontTx/>
              <a:buNone/>
            </a:pPr>
            <a:r>
              <a:rPr lang="en-US" altLang="en-US" sz="1200">
                <a:solidFill>
                  <a:srgbClr val="EAEAEA"/>
                </a:solidFill>
              </a:rPr>
              <a:t>Duan-Syndrom</a:t>
            </a:r>
          </a:p>
          <a:p>
            <a:pPr eaLnBrk="1" hangingPunct="1">
              <a:spcBef>
                <a:spcPct val="0"/>
              </a:spcBef>
              <a:buClrTx/>
              <a:buSzTx/>
              <a:buFontTx/>
              <a:buNone/>
            </a:pPr>
            <a:r>
              <a:rPr lang="en-US" altLang="en-US" sz="1200">
                <a:solidFill>
                  <a:srgbClr val="EAEAEA"/>
                </a:solidFill>
              </a:rPr>
              <a:t>Ohrfehlbildungen</a:t>
            </a:r>
          </a:p>
          <a:p>
            <a:pPr eaLnBrk="1" hangingPunct="1">
              <a:spcBef>
                <a:spcPct val="0"/>
              </a:spcBef>
              <a:buClrTx/>
              <a:buSzTx/>
              <a:buFontTx/>
              <a:buNone/>
            </a:pPr>
            <a:r>
              <a:rPr lang="en-US" altLang="en-US" sz="1200">
                <a:solidFill>
                  <a:srgbClr val="EAEAEA"/>
                </a:solidFill>
              </a:rPr>
              <a:t>Nichts beginnt mit „N“</a:t>
            </a:r>
          </a:p>
          <a:p>
            <a:pPr eaLnBrk="1" hangingPunct="1">
              <a:spcBef>
                <a:spcPct val="0"/>
              </a:spcBef>
              <a:buClrTx/>
              <a:buSzTx/>
              <a:buFontTx/>
              <a:buNone/>
            </a:pPr>
            <a:r>
              <a:rPr lang="en-US" altLang="en-US" sz="1200">
                <a:solidFill>
                  <a:srgbClr val="EAEAEA"/>
                </a:solidFill>
              </a:rPr>
              <a:t>Hemifaziale Mikrosomie</a:t>
            </a:r>
          </a:p>
          <a:p>
            <a:pPr eaLnBrk="1" hangingPunct="1">
              <a:spcBef>
                <a:spcPct val="0"/>
              </a:spcBef>
              <a:buClrTx/>
              <a:buSzTx/>
              <a:buFontTx/>
              <a:buNone/>
            </a:pPr>
            <a:r>
              <a:rPr lang="en-US" altLang="en-US" sz="1200">
                <a:solidFill>
                  <a:srgbClr val="EAEAEA"/>
                </a:solidFill>
              </a:rPr>
              <a:t>Am Limbus</a:t>
            </a:r>
            <a:endParaRPr lang="en-US" altLang="en-US" sz="2000" b="1">
              <a:solidFill>
                <a:srgbClr val="EAEAEA"/>
              </a:solidFill>
            </a:endParaRPr>
          </a:p>
          <a:p>
            <a:pPr eaLnBrk="1" hangingPunct="1">
              <a:spcBef>
                <a:spcPct val="0"/>
              </a:spcBef>
              <a:buClrTx/>
              <a:buSzTx/>
              <a:buFontTx/>
              <a:buNone/>
            </a:pPr>
            <a:r>
              <a:rPr lang="en-US" altLang="en-US" sz="1200">
                <a:solidFill>
                  <a:srgbClr val="EAEAEA"/>
                </a:solidFill>
              </a:rPr>
              <a:t>Entwicklungsverzögerung bei 5–15 %</a:t>
            </a:r>
            <a:endParaRPr lang="en-US" altLang="en-US" sz="2000" b="1">
              <a:solidFill>
                <a:srgbClr val="EAEAEA"/>
              </a:solidFill>
            </a:endParaRPr>
          </a:p>
        </p:txBody>
      </p:sp>
      <p:sp>
        <p:nvSpPr>
          <p:cNvPr id="1024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F956D0D9-2B2D-4918-8050-667E8FD6BF7C}" type="slidenum">
              <a:rPr lang="en-US" altLang="en-US" sz="1000"/>
              <a:t>57</a:t>
            </a:fld>
            <a:endParaRPr lang="en-US" altLang="en-US" sz="1000"/>
          </a:p>
        </p:txBody>
      </p:sp>
      <p:sp>
        <p:nvSpPr>
          <p:cNvPr id="2" name="Oval 1"/>
          <p:cNvSpPr/>
          <p:nvPr/>
        </p:nvSpPr>
        <p:spPr>
          <a:xfrm>
            <a:off x="304800" y="914400"/>
            <a:ext cx="2438400" cy="7286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304800"/>
            <a:ext cx="3837397" cy="1815882"/>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Wie hoch ist die Inzidenz von </a:t>
            </a:r>
            <a:r>
              <a:rPr lang="en-US" sz="1200" i="1" dirty="0" err="1">
                <a:solidFill>
                  <a:srgbClr val="0000FF"/>
                </a:solidFill>
              </a:rPr>
              <a:t>Goldenhar</a:t>
            </a:r>
            <a:r>
              <a:rPr lang="en-US" sz="1200" i="1" dirty="0">
                <a:solidFill>
                  <a:srgbClr val="0000FF"/>
                </a:solidFill>
              </a:rPr>
              <a:t>?</a:t>
            </a:r>
          </a:p>
          <a:p>
            <a:r>
              <a:rPr lang="en-US" sz="1200" dirty="0">
                <a:solidFill>
                  <a:srgbClr val="0000FF"/>
                </a:solidFill>
              </a:rPr>
              <a:t>Etwa 1 von 4000 Lebendgeburten</a:t>
            </a:r>
          </a:p>
          <a:p>
            <a:endParaRPr lang="en-US" sz="1400" i="1" dirty="0">
              <a:solidFill>
                <a:srgbClr val="0000FF"/>
              </a:solidFill>
            </a:endParaRPr>
          </a:p>
          <a:p>
            <a:r>
              <a:rPr lang="en-US" sz="1200" i="1" dirty="0">
                <a:solidFill>
                  <a:srgbClr val="0000FF"/>
                </a:solidFill>
              </a:rPr>
              <a:t>Wie ist das Vererbungsmuster?</a:t>
            </a:r>
          </a:p>
          <a:p>
            <a:r>
              <a:rPr lang="en-US" sz="1200" dirty="0">
                <a:solidFill>
                  <a:srgbClr val="0000FF"/>
                </a:solidFill>
              </a:rPr>
              <a:t>Es handelt sich um eine sporadische Erkrankung</a:t>
            </a:r>
          </a:p>
          <a:p>
            <a:endParaRPr lang="en-US" sz="1400" dirty="0">
              <a:solidFill>
                <a:srgbClr val="0000FF"/>
              </a:solidFill>
            </a:endParaRPr>
          </a:p>
          <a:p>
            <a:r>
              <a:rPr lang="en-US" sz="1200" i="1" dirty="0">
                <a:solidFill>
                  <a:srgbClr val="0000FF"/>
                </a:solidFill>
              </a:rPr>
              <a:t>Gibt es eine geschlechtsspezifische Prävalenz?</a:t>
            </a:r>
          </a:p>
          <a:p>
            <a:r>
              <a:rPr lang="en-US" sz="1200" dirty="0">
                <a:solidFill>
                  <a:srgbClr val="0000FF"/>
                </a:solidFill>
              </a:rPr>
              <a:t>Ja, Männer sind doppelt so häufig betroffen</a:t>
            </a:r>
          </a:p>
        </p:txBody>
      </p:sp>
    </p:spTree>
    <p:extLst>
      <p:ext uri="{BB962C8B-B14F-4D97-AF65-F5344CB8AC3E}">
        <p14:creationId xmlns:p14="http://schemas.microsoft.com/office/powerpoint/2010/main" val="29823157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a:extLst>
              <a:ext uri="{FF2B5EF4-FFF2-40B4-BE49-F238E27FC236}">
                <a16:creationId xmlns:a16="http://schemas.microsoft.com/office/drawing/2014/main" id="{4564CEB4-5E32-42EF-9B05-B46A69622F57}"/>
              </a:ext>
            </a:extLst>
          </p:cNvPr>
          <p:cNvSpPr txBox="1">
            <a:spLocks noChangeArrowheads="1"/>
          </p:cNvSpPr>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eaLnBrk="1" hangingPunct="1"/>
            <a:r>
              <a:rPr lang="en-US" altLang="en-US" sz="1200" kern="0" dirty="0" err="1">
                <a:solidFill>
                  <a:srgbClr val="B2B2B2"/>
                </a:solidFill>
              </a:rPr>
              <a:t>Sklerokornea</a:t>
            </a:r>
            <a:endParaRPr lang="en-US" altLang="en-US" sz="1200" kern="0" dirty="0">
              <a:solidFill>
                <a:srgbClr val="B2B2B2"/>
              </a:solidFill>
            </a:endParaRPr>
          </a:p>
          <a:p>
            <a:pPr eaLnBrk="1" hangingPunct="1"/>
            <a:r>
              <a:rPr lang="en-US" altLang="en-US" sz="1200" kern="0" dirty="0">
                <a:solidFill>
                  <a:srgbClr val="B2B2B2"/>
                </a:solidFill>
              </a:rPr>
              <a:t>Trauma (</a:t>
            </a:r>
            <a:r>
              <a:rPr lang="en-US" altLang="en-US" sz="1200" kern="0" dirty="0" err="1">
                <a:solidFill>
                  <a:srgbClr val="B2B2B2"/>
                </a:solidFill>
              </a:rPr>
              <a:t>Endothel</a:t>
            </a:r>
            <a:r>
              <a:rPr lang="en-US" altLang="en-US" sz="1200" kern="0" dirty="0">
                <a:solidFill>
                  <a:srgbClr val="B2B2B2"/>
                </a:solidFill>
              </a:rPr>
              <a:t>, </a:t>
            </a:r>
            <a:r>
              <a:rPr lang="en-US" altLang="en-US" sz="1200" kern="0" dirty="0" err="1">
                <a:solidFill>
                  <a:srgbClr val="B2B2B2"/>
                </a:solidFill>
              </a:rPr>
              <a:t>durch</a:t>
            </a:r>
            <a:r>
              <a:rPr lang="en-US" altLang="en-US" sz="1200" kern="0" dirty="0">
                <a:solidFill>
                  <a:srgbClr val="B2B2B2"/>
                </a:solidFill>
              </a:rPr>
              <a:t> </a:t>
            </a:r>
            <a:r>
              <a:rPr lang="en-US" altLang="en-US" sz="1200" kern="0" dirty="0" err="1">
                <a:solidFill>
                  <a:srgbClr val="B2B2B2"/>
                </a:solidFill>
              </a:rPr>
              <a:t>Pinzette</a:t>
            </a:r>
            <a:r>
              <a:rPr lang="en-US" altLang="en-US" sz="1200" kern="0" dirty="0">
                <a:solidFill>
                  <a:srgbClr val="B2B2B2"/>
                </a:solidFill>
              </a:rPr>
              <a:t>)</a:t>
            </a:r>
          </a:p>
          <a:p>
            <a:pPr eaLnBrk="1" hangingPunct="1"/>
            <a:r>
              <a:rPr lang="en-US" altLang="en-US" sz="1200" kern="0" dirty="0" err="1">
                <a:solidFill>
                  <a:srgbClr val="B2B2B2"/>
                </a:solidFill>
              </a:rPr>
              <a:t>Ulcus</a:t>
            </a:r>
            <a:endParaRPr lang="en-US" altLang="en-US" sz="1200" kern="0" dirty="0">
              <a:solidFill>
                <a:srgbClr val="B2B2B2"/>
              </a:solidFill>
            </a:endParaRPr>
          </a:p>
          <a:p>
            <a:pPr eaLnBrk="1" hangingPunct="1"/>
            <a:r>
              <a:rPr lang="en-US" altLang="en-US" sz="1200" b="1" kern="0" dirty="0">
                <a:solidFill>
                  <a:srgbClr val="B2B2B2"/>
                </a:solidFill>
              </a:rPr>
              <a:t>M</a:t>
            </a:r>
            <a:endParaRPr lang="en-US" altLang="en-US" kern="0" dirty="0">
              <a:solidFill>
                <a:srgbClr val="B2B2B2"/>
              </a:solidFill>
            </a:endParaRPr>
          </a:p>
          <a:p>
            <a:pPr eaLnBrk="1" hangingPunct="1"/>
            <a:r>
              <a:rPr lang="en-US" altLang="en-US" sz="1200" kern="0" dirty="0">
                <a:solidFill>
                  <a:srgbClr val="B2B2B2"/>
                </a:solidFill>
              </a:rPr>
              <a:t>Peters-</a:t>
            </a:r>
            <a:r>
              <a:rPr lang="en-US" altLang="en-US" sz="1200" kern="0" dirty="0" err="1">
                <a:solidFill>
                  <a:srgbClr val="B2B2B2"/>
                </a:solidFill>
              </a:rPr>
              <a:t>Anomalie</a:t>
            </a:r>
            <a:endParaRPr lang="en-US" altLang="en-US" sz="1200" kern="0" dirty="0">
              <a:solidFill>
                <a:srgbClr val="B2B2B2"/>
              </a:solidFill>
            </a:endParaRPr>
          </a:p>
          <a:p>
            <a:pPr eaLnBrk="1" hangingPunct="1"/>
            <a:r>
              <a:rPr lang="en-US" altLang="en-US" sz="1200" kern="0" dirty="0" err="1">
                <a:solidFill>
                  <a:srgbClr val="B2B2B2"/>
                </a:solidFill>
              </a:rPr>
              <a:t>Endotheliale</a:t>
            </a:r>
            <a:r>
              <a:rPr lang="en-US" altLang="en-US" sz="1200" kern="0" dirty="0">
                <a:solidFill>
                  <a:srgbClr val="B2B2B2"/>
                </a:solidFill>
              </a:rPr>
              <a:t> </a:t>
            </a:r>
            <a:r>
              <a:rPr lang="en-US" altLang="en-US" sz="1200" kern="0" dirty="0" err="1">
                <a:solidFill>
                  <a:srgbClr val="B2B2B2"/>
                </a:solidFill>
              </a:rPr>
              <a:t>Dystrophie</a:t>
            </a:r>
            <a:endParaRPr lang="en-US" altLang="en-US" sz="1200" kern="0" dirty="0">
              <a:solidFill>
                <a:srgbClr val="B2B2B2"/>
              </a:solidFill>
            </a:endParaRPr>
          </a:p>
          <a:p>
            <a:pPr eaLnBrk="1" hangingPunct="1"/>
            <a:r>
              <a:rPr lang="en-US" altLang="en-US" sz="1200" b="1" kern="0" dirty="0">
                <a:solidFill>
                  <a:srgbClr val="0000FF"/>
                </a:solidFill>
              </a:rPr>
              <a:t>Dermoid der </a:t>
            </a:r>
            <a:r>
              <a:rPr lang="en-US" altLang="en-US" sz="1200" b="1" kern="0" dirty="0" err="1">
                <a:solidFill>
                  <a:srgbClr val="0000FF"/>
                </a:solidFill>
              </a:rPr>
              <a:t>Hornhaut</a:t>
            </a:r>
            <a:endParaRPr lang="en-US" altLang="en-US" b="1" kern="0" dirty="0">
              <a:solidFill>
                <a:srgbClr val="0000FF"/>
              </a:solidFill>
            </a:endParaRPr>
          </a:p>
        </p:txBody>
      </p:sp>
      <p:sp>
        <p:nvSpPr>
          <p:cNvPr id="11266"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F</a:t>
            </a:r>
          </a:p>
        </p:txBody>
      </p:sp>
      <p:sp>
        <p:nvSpPr>
          <p:cNvPr id="3072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rgbClr val="CCFF99"/>
                </a:solidFill>
              </a:rPr>
              <a:t>Oculo-Auriculo-Vertebrales (OAV) Syndrom</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treten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häufig auf?</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Welche anderen </a:t>
            </a:r>
            <a:r>
              <a:rPr lang="en-US" sz="1200" i="1" dirty="0" err="1">
                <a:solidFill>
                  <a:srgbClr val="CCFF99"/>
                </a:solidFill>
              </a:rPr>
              <a:t>okulären/periokulären </a:t>
            </a:r>
            <a:r>
              <a:rPr lang="en-US" sz="1200" i="1" dirty="0">
                <a:solidFill>
                  <a:srgbClr val="CCFF99"/>
                </a:solidFill>
              </a:rPr>
              <a:t>Anomalien treten beim </a:t>
            </a:r>
            <a:r>
              <a:rPr lang="en-US" sz="1200" i="1" dirty="0" err="1">
                <a:solidFill>
                  <a:srgbClr val="CCFF99"/>
                </a:solidFill>
              </a:rPr>
              <a:t>Goldenhar-Syndrom</a:t>
            </a:r>
            <a:r>
              <a:rPr lang="en-US" sz="1200" i="1" dirty="0">
                <a:solidFill>
                  <a:srgbClr val="CCFF99"/>
                </a:solidFill>
              </a:rPr>
              <a:t> häufig auf?</a:t>
            </a:r>
          </a:p>
          <a:p>
            <a:pPr eaLnBrk="1" hangingPunct="1">
              <a:lnSpc>
                <a:spcPct val="90000"/>
              </a:lnSpc>
              <a:defRPr/>
            </a:pPr>
            <a:r>
              <a:rPr lang="en-US" sz="1200" b="1" dirty="0" err="1">
                <a:solidFill>
                  <a:srgbClr val="CCFF99"/>
                </a:solidFill>
              </a:rPr>
              <a:t>--Kolobome</a:t>
            </a:r>
            <a:r>
              <a:rPr lang="en-US" sz="1200" b="1" dirty="0">
                <a:solidFill>
                  <a:srgbClr val="CCFF99"/>
                </a:solidFill>
              </a:rPr>
              <a:t> des Oberlids</a:t>
            </a:r>
            <a:endParaRPr lang="en-US" sz="1600" b="1" dirty="0">
              <a:solidFill>
                <a:srgbClr val="CCFF99"/>
              </a:solidFill>
            </a:endParaRPr>
          </a:p>
          <a:p>
            <a:pPr eaLnBrk="1" hangingPunct="1">
              <a:lnSpc>
                <a:spcPct val="90000"/>
              </a:lnSpc>
              <a:defRPr/>
            </a:pPr>
            <a:r>
              <a:rPr lang="en-US" sz="1200" b="1" dirty="0">
                <a:solidFill>
                  <a:srgbClr val="CCFF99"/>
                </a:solidFill>
              </a:rPr>
              <a:t>--Duane-Syndrom</a:t>
            </a:r>
          </a:p>
          <a:p>
            <a:pPr eaLnBrk="1" hangingPunct="1">
              <a:lnSpc>
                <a:spcPct val="90000"/>
              </a:lnSpc>
              <a:defRPr/>
            </a:pPr>
            <a:endParaRPr lang="en-US" sz="1600" b="1" dirty="0">
              <a:solidFill>
                <a:srgbClr val="CCFF99"/>
              </a:solidFill>
            </a:endParaRPr>
          </a:p>
          <a:p>
            <a:pPr eaLnBrk="1" hangingPunct="1">
              <a:lnSpc>
                <a:spcPct val="90000"/>
              </a:lnSpc>
              <a:defRPr/>
            </a:pPr>
            <a:r>
              <a:rPr lang="en-US" sz="1200"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b="1" dirty="0">
                <a:solidFill>
                  <a:schemeClr val="accent6">
                    <a:lumMod val="75000"/>
                  </a:schemeClr>
                </a:solidFill>
              </a:rPr>
              <a:t>O</a:t>
            </a:r>
            <a:r>
              <a:rPr lang="en-US" sz="1200" dirty="0">
                <a:solidFill>
                  <a:srgbClr val="EAEAEA"/>
                </a:solidFill>
              </a:rPr>
              <a:t>-AV-Syndrom</a:t>
            </a:r>
            <a:endParaRPr lang="en-US" sz="2000" b="1" dirty="0">
              <a:solidFill>
                <a:srgbClr val="EAEAEA"/>
              </a:solidFill>
            </a:endParaRPr>
          </a:p>
          <a:p>
            <a:pPr eaLnBrk="1" hangingPunct="1">
              <a:defRPr/>
            </a:pPr>
            <a:r>
              <a:rPr lang="en-US" sz="1200" dirty="0">
                <a:solidFill>
                  <a:srgbClr val="EAEAEA"/>
                </a:solidFill>
              </a:rPr>
              <a:t>Lid</a:t>
            </a:r>
            <a:r>
              <a:rPr lang="en-US" sz="1200" dirty="0" err="1">
                <a:solidFill>
                  <a:srgbClr val="EAEAEA"/>
                </a:solidFill>
              </a:rPr>
              <a:t>kolobome</a:t>
            </a:r>
            <a:endParaRPr lang="en-US" dirty="0">
              <a:solidFill>
                <a:srgbClr val="EAEAEA"/>
              </a:solidFill>
            </a:endParaRPr>
          </a:p>
          <a:p>
            <a:pPr eaLnBrk="1" hangingPunct="1">
              <a:defRPr/>
            </a:pPr>
            <a:r>
              <a:rPr lang="en-US" sz="1200" dirty="0" err="1">
                <a:solidFill>
                  <a:srgbClr val="EAEAEA"/>
                </a:solidFill>
              </a:rPr>
              <a:t>Duan</a:t>
            </a:r>
            <a:r>
              <a:rPr lang="en-US" sz="1200" dirty="0">
                <a:solidFill>
                  <a:srgbClr val="EAEAEA"/>
                </a:solidFill>
              </a:rPr>
              <a:t>-Syndrom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127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8647B94B-F77C-4A23-8E26-EB1F0093BF28}" type="slidenum">
              <a:rPr lang="en-US" altLang="en-US" sz="1000"/>
              <a:t>58</a:t>
            </a:fld>
            <a:endParaRPr lang="en-US" altLang="en-US" sz="1000"/>
          </a:p>
        </p:txBody>
      </p:sp>
      <p:sp>
        <p:nvSpPr>
          <p:cNvPr id="2" name="Arrow: Right 1">
            <a:extLst>
              <a:ext uri="{FF2B5EF4-FFF2-40B4-BE49-F238E27FC236}">
                <a16:creationId xmlns:a16="http://schemas.microsoft.com/office/drawing/2014/main" id="{82276C27-F6C4-4142-8AE2-12868F542ABE}"/>
              </a:ext>
            </a:extLst>
          </p:cNvPr>
          <p:cNvSpPr/>
          <p:nvPr/>
        </p:nvSpPr>
        <p:spPr>
          <a:xfrm>
            <a:off x="4114800" y="3810000"/>
            <a:ext cx="25146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Die Antwort beginnt mit einem </a:t>
            </a:r>
            <a:r>
              <a:rPr lang="en-US" sz="1200" dirty="0">
                <a:solidFill>
                  <a:schemeClr val="tx1"/>
                </a:solidFill>
              </a:rPr>
              <a:t>„O“</a:t>
            </a:r>
          </a:p>
        </p:txBody>
      </p:sp>
      <p:sp>
        <p:nvSpPr>
          <p:cNvPr id="9" name="TextBox 8">
            <a:extLst>
              <a:ext uri="{FF2B5EF4-FFF2-40B4-BE49-F238E27FC236}">
                <a16:creationId xmlns:a16="http://schemas.microsoft.com/office/drawing/2014/main" id="{9279E464-20D2-43C7-A1DE-16058F991CC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7103529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12291"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CCFF99"/>
                </a:solidFill>
              </a:rPr>
              <a:t>Wo genau treten </a:t>
            </a:r>
            <a:r>
              <a:rPr lang="en-US" sz="1200" i="1" dirty="0" err="1">
                <a:solidFill>
                  <a:srgbClr val="CCFF99"/>
                </a:solidFill>
              </a:rPr>
              <a:t>Dermoide </a:t>
            </a:r>
            <a:r>
              <a:rPr lang="en-US" sz="1200" i="1" dirty="0">
                <a:solidFill>
                  <a:srgbClr val="CCFF99"/>
                </a:solidFill>
              </a:rPr>
              <a:t>beim </a:t>
            </a:r>
            <a:r>
              <a:rPr lang="en-US" sz="1200" i="1" dirty="0" err="1">
                <a:solidFill>
                  <a:srgbClr val="CCFF99"/>
                </a:solidFill>
              </a:rPr>
              <a:t>Goldenhar-Syndrom</a:t>
            </a:r>
            <a:r>
              <a:rPr lang="en-US" sz="1200" i="1" dirty="0">
                <a:solidFill>
                  <a:srgbClr val="CCFF99"/>
                </a:solidFill>
              </a:rPr>
              <a:t> häufig auf?</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Welche anderen </a:t>
            </a:r>
            <a:r>
              <a:rPr lang="en-US" sz="1200" i="1" dirty="0" err="1">
                <a:solidFill>
                  <a:srgbClr val="CCFF99"/>
                </a:solidFill>
              </a:rPr>
              <a:t>okulären/periokulären </a:t>
            </a:r>
            <a:r>
              <a:rPr lang="en-US" sz="1200" i="1" dirty="0">
                <a:solidFill>
                  <a:srgbClr val="CCFF99"/>
                </a:solidFill>
              </a:rPr>
              <a:t>Anomalien treten beim </a:t>
            </a:r>
            <a:r>
              <a:rPr lang="en-US" sz="1200" i="1" dirty="0" err="1">
                <a:solidFill>
                  <a:srgbClr val="CCFF99"/>
                </a:solidFill>
              </a:rPr>
              <a:t>Goldenhar-Syndrom</a:t>
            </a:r>
            <a:r>
              <a:rPr lang="en-US" sz="1200" i="1" dirty="0">
                <a:solidFill>
                  <a:srgbClr val="CCFF99"/>
                </a:solidFill>
              </a:rPr>
              <a:t> häufig auf?</a:t>
            </a:r>
          </a:p>
          <a:p>
            <a:pPr eaLnBrk="1" hangingPunct="1">
              <a:lnSpc>
                <a:spcPct val="90000"/>
              </a:lnSpc>
              <a:defRPr/>
            </a:pPr>
            <a:r>
              <a:rPr lang="en-US" sz="1200" b="1" dirty="0" err="1">
                <a:solidFill>
                  <a:srgbClr val="CCFF99"/>
                </a:solidFill>
              </a:rPr>
              <a:t>--Kolobome</a:t>
            </a:r>
            <a:r>
              <a:rPr lang="en-US" sz="1200" b="1" dirty="0">
                <a:solidFill>
                  <a:srgbClr val="CCFF99"/>
                </a:solidFill>
              </a:rPr>
              <a:t> des Oberlids</a:t>
            </a:r>
            <a:endParaRPr lang="en-US" sz="1600" b="1" dirty="0">
              <a:solidFill>
                <a:srgbClr val="CCFF99"/>
              </a:solidFill>
            </a:endParaRPr>
          </a:p>
          <a:p>
            <a:pPr eaLnBrk="1" hangingPunct="1">
              <a:lnSpc>
                <a:spcPct val="90000"/>
              </a:lnSpc>
              <a:defRPr/>
            </a:pPr>
            <a:r>
              <a:rPr lang="en-US" sz="1200" b="1" dirty="0">
                <a:solidFill>
                  <a:srgbClr val="CCFF99"/>
                </a:solidFill>
              </a:rPr>
              <a:t>--Duane-Syndrom</a:t>
            </a:r>
          </a:p>
          <a:p>
            <a:pPr eaLnBrk="1" hangingPunct="1">
              <a:lnSpc>
                <a:spcPct val="90000"/>
              </a:lnSpc>
              <a:defRPr/>
            </a:pPr>
            <a:endParaRPr lang="en-US" sz="1600" b="1" dirty="0">
              <a:solidFill>
                <a:srgbClr val="CCFF99"/>
              </a:solidFill>
            </a:endParaRPr>
          </a:p>
          <a:p>
            <a:pPr eaLnBrk="1" hangingPunct="1">
              <a:lnSpc>
                <a:spcPct val="90000"/>
              </a:lnSpc>
              <a:defRPr/>
            </a:pPr>
            <a:r>
              <a:rPr lang="en-US" sz="1200"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EAEAEA"/>
                </a:solidFill>
              </a:rPr>
              <a:t>Lid</a:t>
            </a:r>
            <a:r>
              <a:rPr lang="en-US" sz="1200" dirty="0" err="1">
                <a:solidFill>
                  <a:srgbClr val="EAEAEA"/>
                </a:solidFill>
              </a:rPr>
              <a:t>kolobome</a:t>
            </a:r>
            <a:endParaRPr lang="en-US" dirty="0">
              <a:solidFill>
                <a:srgbClr val="EAEAEA"/>
              </a:solidFill>
            </a:endParaRPr>
          </a:p>
          <a:p>
            <a:pPr eaLnBrk="1" hangingPunct="1">
              <a:defRPr/>
            </a:pPr>
            <a:r>
              <a:rPr lang="en-US" sz="1200" dirty="0" err="1">
                <a:solidFill>
                  <a:srgbClr val="EAEAEA"/>
                </a:solidFill>
              </a:rPr>
              <a:t>Duan</a:t>
            </a:r>
            <a:r>
              <a:rPr lang="en-US" sz="1200" dirty="0">
                <a:solidFill>
                  <a:srgbClr val="EAEAEA"/>
                </a:solidFill>
              </a:rPr>
              <a:t>-Syndrom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2295"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E6C983B2-1BD1-4F29-A7CF-972F4B0F7609}" type="slidenum">
              <a:rPr lang="en-US" altLang="en-US" sz="1000"/>
              <a:t>59</a:t>
            </a:fld>
            <a:endParaRPr lang="en-US" altLang="en-US" sz="1000"/>
          </a:p>
        </p:txBody>
      </p:sp>
      <p:sp>
        <p:nvSpPr>
          <p:cNvPr id="8" name="Arrow: Right 7">
            <a:extLst>
              <a:ext uri="{FF2B5EF4-FFF2-40B4-BE49-F238E27FC236}">
                <a16:creationId xmlns:a16="http://schemas.microsoft.com/office/drawing/2014/main" id="{EE2A3760-B354-4562-BC8A-6A96BF5A33B5}"/>
              </a:ext>
            </a:extLst>
          </p:cNvPr>
          <p:cNvSpPr/>
          <p:nvPr/>
        </p:nvSpPr>
        <p:spPr>
          <a:xfrm>
            <a:off x="4114800" y="3810000"/>
            <a:ext cx="2438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Ich habe es </a:t>
            </a:r>
            <a:r>
              <a:rPr lang="en-US" sz="1200" i="1" dirty="0" err="1">
                <a:solidFill>
                  <a:schemeClr val="tx1"/>
                </a:solidFill>
              </a:rPr>
              <a:t>Ihnen ja </a:t>
            </a:r>
            <a:r>
              <a:rPr lang="en-US" sz="1200" i="1" dirty="0">
                <a:solidFill>
                  <a:schemeClr val="tx1"/>
                </a:solidFill>
              </a:rPr>
              <a:t>gesagt</a:t>
            </a:r>
            <a:endParaRPr lang="en-US" sz="1400" dirty="0">
              <a:solidFill>
                <a:schemeClr val="tx1"/>
              </a:solidFill>
            </a:endParaRPr>
          </a:p>
        </p:txBody>
      </p:sp>
      <p:sp>
        <p:nvSpPr>
          <p:cNvPr id="9" name="TextBox 8">
            <a:extLst>
              <a:ext uri="{FF2B5EF4-FFF2-40B4-BE49-F238E27FC236}">
                <a16:creationId xmlns:a16="http://schemas.microsoft.com/office/drawing/2014/main" id="{CAC34C53-1913-4372-A758-52DED41A65A9}"/>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b="1" dirty="0">
                <a:solidFill>
                  <a:srgbClr val="0000FF"/>
                </a:solidFill>
              </a:rPr>
              <a:t>U</a:t>
            </a:r>
            <a:endParaRPr lang="en-US" altLang="en-US" dirty="0">
              <a:solidFill>
                <a:srgbClr val="0000FF"/>
              </a:solidFill>
            </a:endParaRPr>
          </a:p>
          <a:p>
            <a:pPr eaLnBrk="1" hangingPunct="1"/>
            <a:r>
              <a:rPr lang="en-US" altLang="en-US" sz="1200" b="1" dirty="0">
                <a:solidFill>
                  <a:schemeClr val="bg1">
                    <a:lumMod val="75000"/>
                  </a:schemeClr>
                </a:solidFill>
              </a:rPr>
              <a:t>M</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P</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E</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6</a:t>
            </a:fld>
            <a:endParaRPr lang="en-US" altLang="en-US" sz="1000"/>
          </a:p>
        </p:txBody>
      </p:sp>
      <p:sp>
        <p:nvSpPr>
          <p:cNvPr id="6" name="Arrow: Left 5">
            <a:extLst>
              <a:ext uri="{FF2B5EF4-FFF2-40B4-BE49-F238E27FC236}">
                <a16:creationId xmlns:a16="http://schemas.microsoft.com/office/drawing/2014/main" id="{2CC6BDFF-5910-41D4-AD5E-17C547BB94F5}"/>
              </a:ext>
            </a:extLst>
          </p:cNvPr>
          <p:cNvSpPr/>
          <p:nvPr/>
        </p:nvSpPr>
        <p:spPr>
          <a:xfrm>
            <a:off x="1622942" y="2819400"/>
            <a:ext cx="2590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i="1" dirty="0">
              <a:solidFill>
                <a:schemeClr val="tx1"/>
              </a:solidFill>
            </a:endParaRPr>
          </a:p>
        </p:txBody>
      </p:sp>
      <p:sp>
        <p:nvSpPr>
          <p:cNvPr id="8" name="Rectangle 2">
            <a:extLst>
              <a:ext uri="{FF2B5EF4-FFF2-40B4-BE49-F238E27FC236}">
                <a16:creationId xmlns:a16="http://schemas.microsoft.com/office/drawing/2014/main" id="{8F8D3AEC-649F-4A14-8E1B-CA1A77B17187}"/>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9" name="TextBox 8">
            <a:extLst>
              <a:ext uri="{FF2B5EF4-FFF2-40B4-BE49-F238E27FC236}">
                <a16:creationId xmlns:a16="http://schemas.microsoft.com/office/drawing/2014/main" id="{44F44035-AAD3-421B-BBC6-927300F11B7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33692814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Q</a:t>
            </a:r>
          </a:p>
        </p:txBody>
      </p:sp>
      <p:sp>
        <p:nvSpPr>
          <p:cNvPr id="13315"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de-DE" sz="1200" i="1" dirty="0">
                <a:solidFill>
                  <a:srgbClr val="0000FF"/>
                </a:solidFill>
              </a:rPr>
              <a:t>Welche weiteren Augen-/</a:t>
            </a:r>
            <a:r>
              <a:rPr lang="de-DE" sz="1200" i="1" dirty="0" err="1">
                <a:solidFill>
                  <a:srgbClr val="0000FF"/>
                </a:solidFill>
              </a:rPr>
              <a:t>periokulären</a:t>
            </a:r>
            <a:r>
              <a:rPr lang="de-DE" sz="1200" i="1" dirty="0">
                <a:solidFill>
                  <a:srgbClr val="0000FF"/>
                </a:solidFill>
              </a:rPr>
              <a:t> Anomalien treten beim </a:t>
            </a:r>
            <a:r>
              <a:rPr lang="de-DE" sz="1200" i="1" dirty="0" err="1">
                <a:solidFill>
                  <a:srgbClr val="0000FF"/>
                </a:solidFill>
              </a:rPr>
              <a:t>Goldenhar</a:t>
            </a:r>
            <a:r>
              <a:rPr lang="de-DE" sz="1200" i="1" dirty="0">
                <a:solidFill>
                  <a:srgbClr val="0000FF"/>
                </a:solidFill>
              </a:rPr>
              <a:t>-Syndrom häufig auf</a:t>
            </a:r>
            <a:r>
              <a:rPr lang="en-US" sz="1200" i="1" dirty="0">
                <a:solidFill>
                  <a:srgbClr val="0000FF"/>
                </a:solidFill>
              </a:rPr>
              <a:t>?</a:t>
            </a:r>
          </a:p>
          <a:p>
            <a:pPr eaLnBrk="1" hangingPunct="1">
              <a:lnSpc>
                <a:spcPct val="90000"/>
              </a:lnSpc>
              <a:defRPr/>
            </a:pPr>
            <a:r>
              <a:rPr lang="en-US" sz="1200" b="1" dirty="0" err="1">
                <a:solidFill>
                  <a:srgbClr val="CCFF99"/>
                </a:solidFill>
              </a:rPr>
              <a:t>--Kolobome</a:t>
            </a:r>
            <a:r>
              <a:rPr lang="en-US" sz="1200" b="1" dirty="0">
                <a:solidFill>
                  <a:srgbClr val="CCFF99"/>
                </a:solidFill>
              </a:rPr>
              <a:t> des Oberlids</a:t>
            </a:r>
            <a:endParaRPr lang="en-US" sz="1600" b="1" dirty="0">
              <a:solidFill>
                <a:srgbClr val="CCFF99"/>
              </a:solidFill>
            </a:endParaRPr>
          </a:p>
          <a:p>
            <a:pPr eaLnBrk="1" hangingPunct="1">
              <a:lnSpc>
                <a:spcPct val="90000"/>
              </a:lnSpc>
              <a:defRPr/>
            </a:pPr>
            <a:r>
              <a:rPr lang="en-US" sz="1200" b="1" dirty="0">
                <a:solidFill>
                  <a:srgbClr val="CCFF99"/>
                </a:solidFill>
              </a:rPr>
              <a:t>--Duane-Syndrom</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EAEAEA"/>
                </a:solidFill>
              </a:rPr>
              <a:t>Lid</a:t>
            </a:r>
            <a:r>
              <a:rPr lang="en-US" sz="1200" dirty="0" err="1">
                <a:solidFill>
                  <a:srgbClr val="EAEAEA"/>
                </a:solidFill>
              </a:rPr>
              <a:t>kolobome</a:t>
            </a:r>
            <a:endParaRPr lang="en-US" dirty="0">
              <a:solidFill>
                <a:srgbClr val="EAEAEA"/>
              </a:solidFill>
            </a:endParaRPr>
          </a:p>
          <a:p>
            <a:pPr eaLnBrk="1" hangingPunct="1">
              <a:defRPr/>
            </a:pPr>
            <a:r>
              <a:rPr lang="en-US" sz="1200" dirty="0" err="1">
                <a:solidFill>
                  <a:srgbClr val="EAEAEA"/>
                </a:solidFill>
              </a:rPr>
              <a:t>Duan</a:t>
            </a:r>
            <a:r>
              <a:rPr lang="en-US" sz="1200" dirty="0">
                <a:solidFill>
                  <a:srgbClr val="EAEAEA"/>
                </a:solidFill>
              </a:rPr>
              <a:t>-Syndrom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3319"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E60F254D-4930-4921-8D70-4C0AE4489243}" type="slidenum">
              <a:rPr lang="en-US" altLang="en-US" sz="1000"/>
              <a:t>60</a:t>
            </a:fld>
            <a:endParaRPr lang="en-US" altLang="en-US" sz="1000"/>
          </a:p>
        </p:txBody>
      </p:sp>
      <p:sp>
        <p:nvSpPr>
          <p:cNvPr id="9" name="Arrow: Right 8">
            <a:extLst>
              <a:ext uri="{FF2B5EF4-FFF2-40B4-BE49-F238E27FC236}">
                <a16:creationId xmlns:a16="http://schemas.microsoft.com/office/drawing/2014/main" id="{A12ED2FD-5EEA-413D-992F-07895C2DA651}"/>
              </a:ext>
            </a:extLst>
          </p:cNvPr>
          <p:cNvSpPr/>
          <p:nvPr/>
        </p:nvSpPr>
        <p:spPr>
          <a:xfrm>
            <a:off x="3657600" y="4147724"/>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Eine Antwort beginnt mit einem </a:t>
            </a:r>
            <a:r>
              <a:rPr lang="en-US" sz="1200" dirty="0">
                <a:solidFill>
                  <a:schemeClr val="tx1"/>
                </a:solidFill>
              </a:rPr>
              <a:t>„L“</a:t>
            </a:r>
          </a:p>
        </p:txBody>
      </p:sp>
      <p:sp>
        <p:nvSpPr>
          <p:cNvPr id="10" name="Arrow: Right 9">
            <a:extLst>
              <a:ext uri="{FF2B5EF4-FFF2-40B4-BE49-F238E27FC236}">
                <a16:creationId xmlns:a16="http://schemas.microsoft.com/office/drawing/2014/main" id="{632FACB0-548F-4344-8711-28C995183EAB}"/>
              </a:ext>
            </a:extLst>
          </p:cNvPr>
          <p:cNvSpPr/>
          <p:nvPr/>
        </p:nvSpPr>
        <p:spPr>
          <a:xfrm>
            <a:off x="3657600" y="4542529"/>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Die andere mit einem </a:t>
            </a:r>
            <a:r>
              <a:rPr lang="en-US" sz="1200" dirty="0">
                <a:solidFill>
                  <a:schemeClr val="tx1"/>
                </a:solidFill>
              </a:rPr>
              <a:t>„D“</a:t>
            </a:r>
          </a:p>
        </p:txBody>
      </p:sp>
      <p:sp>
        <p:nvSpPr>
          <p:cNvPr id="11" name="TextBox 10">
            <a:extLst>
              <a:ext uri="{FF2B5EF4-FFF2-40B4-BE49-F238E27FC236}">
                <a16:creationId xmlns:a16="http://schemas.microsoft.com/office/drawing/2014/main" id="{862B9889-4A61-4100-8E57-935431E4A161}"/>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1433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i="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de-DE" sz="1200" i="1" dirty="0">
                <a:solidFill>
                  <a:srgbClr val="0000FF"/>
                </a:solidFill>
              </a:rPr>
              <a:t>Welche weiteren Augen-/</a:t>
            </a:r>
            <a:r>
              <a:rPr lang="de-DE" sz="1200" i="1" dirty="0" err="1">
                <a:solidFill>
                  <a:srgbClr val="0000FF"/>
                </a:solidFill>
              </a:rPr>
              <a:t>periokulären</a:t>
            </a:r>
            <a:r>
              <a:rPr lang="de-DE" sz="1200" i="1" dirty="0">
                <a:solidFill>
                  <a:srgbClr val="0000FF"/>
                </a:solidFill>
              </a:rPr>
              <a:t> Anomalien treten beim </a:t>
            </a:r>
            <a:r>
              <a:rPr lang="de-DE" sz="1200" i="1" dirty="0" err="1">
                <a:solidFill>
                  <a:srgbClr val="0000FF"/>
                </a:solidFill>
              </a:rPr>
              <a:t>Goldenhar</a:t>
            </a:r>
            <a:r>
              <a:rPr lang="de-DE" sz="1200" i="1" dirty="0">
                <a:solidFill>
                  <a:srgbClr val="0000FF"/>
                </a:solidFill>
              </a:rPr>
              <a:t>-Syndrom häufig auf</a:t>
            </a:r>
            <a:r>
              <a:rPr lang="en-US" sz="1200" i="1" dirty="0">
                <a:solidFill>
                  <a:srgbClr val="0000FF"/>
                </a:solidFill>
              </a:rPr>
              <a:t>?</a:t>
            </a:r>
          </a:p>
          <a:p>
            <a:pPr eaLnBrk="1" hangingPunct="1">
              <a:lnSpc>
                <a:spcPct val="90000"/>
              </a:lnSpc>
              <a:defRPr/>
            </a:pPr>
            <a:r>
              <a:rPr lang="en-US" sz="1200" b="1" dirty="0">
                <a:solidFill>
                  <a:srgbClr val="0000FF"/>
                </a:solidFill>
              </a:rPr>
              <a:t>--Lid</a:t>
            </a:r>
            <a:r>
              <a:rPr lang="en-US" sz="1200" b="1" dirty="0" err="1">
                <a:solidFill>
                  <a:srgbClr val="0000FF"/>
                </a:solidFill>
              </a:rPr>
              <a:t>kolobom</a:t>
            </a:r>
            <a:endParaRPr lang="en-US" sz="1600" b="1" dirty="0">
              <a:solidFill>
                <a:srgbClr val="0000FF"/>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1964640"/>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err="1">
                <a:solidFill>
                  <a:srgbClr val="0000FF"/>
                </a:solidFill>
              </a:rPr>
              <a:t>Lidkolobom</a:t>
            </a:r>
            <a:endParaRPr lang="en-US" sz="1200" dirty="0">
              <a:solidFill>
                <a:srgbClr val="0000FF"/>
              </a:solidFill>
            </a:endParaRPr>
          </a:p>
          <a:p>
            <a:pPr eaLnBrk="1" hangingPunct="1">
              <a:defRPr/>
            </a:pP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4343"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89D61E55-262F-40F3-B5ED-111A9977996D}" type="slidenum">
              <a:rPr lang="en-US" altLang="en-US" sz="1000"/>
              <a:t>61</a:t>
            </a:fld>
            <a:endParaRPr lang="en-US" altLang="en-US" sz="1000"/>
          </a:p>
        </p:txBody>
      </p:sp>
      <p:sp>
        <p:nvSpPr>
          <p:cNvPr id="8" name="Arrow: Right 7">
            <a:extLst>
              <a:ext uri="{FF2B5EF4-FFF2-40B4-BE49-F238E27FC236}">
                <a16:creationId xmlns:a16="http://schemas.microsoft.com/office/drawing/2014/main" id="{288C5646-61C9-4504-A8DB-7BBCC94B3815}"/>
              </a:ext>
            </a:extLst>
          </p:cNvPr>
          <p:cNvSpPr/>
          <p:nvPr/>
        </p:nvSpPr>
        <p:spPr>
          <a:xfrm>
            <a:off x="3657600" y="3867736"/>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Eine Antwort beginnt mit einem </a:t>
            </a:r>
            <a:r>
              <a:rPr lang="en-US" sz="1200" dirty="0">
                <a:solidFill>
                  <a:schemeClr val="tx1"/>
                </a:solidFill>
              </a:rPr>
              <a:t>„L“</a:t>
            </a:r>
          </a:p>
        </p:txBody>
      </p:sp>
      <p:sp>
        <p:nvSpPr>
          <p:cNvPr id="9" name="Arrow: Right 8">
            <a:extLst>
              <a:ext uri="{FF2B5EF4-FFF2-40B4-BE49-F238E27FC236}">
                <a16:creationId xmlns:a16="http://schemas.microsoft.com/office/drawing/2014/main" id="{19B312A3-6749-467D-A390-371B188D0C2D}"/>
              </a:ext>
            </a:extLst>
          </p:cNvPr>
          <p:cNvSpPr/>
          <p:nvPr/>
        </p:nvSpPr>
        <p:spPr>
          <a:xfrm>
            <a:off x="3657600" y="4329978"/>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Die andere mit einem </a:t>
            </a:r>
            <a:r>
              <a:rPr lang="en-US" sz="1200" dirty="0">
                <a:solidFill>
                  <a:schemeClr val="tx1"/>
                </a:solidFill>
              </a:rPr>
              <a:t>„D“</a:t>
            </a:r>
          </a:p>
        </p:txBody>
      </p:sp>
      <p:sp>
        <p:nvSpPr>
          <p:cNvPr id="10" name="TextBox 9">
            <a:extLst>
              <a:ext uri="{FF2B5EF4-FFF2-40B4-BE49-F238E27FC236}">
                <a16:creationId xmlns:a16="http://schemas.microsoft.com/office/drawing/2014/main" id="{C5C00925-2AC9-40A0-90A7-F2A03C636EA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1D2404-3728-4C00-B642-8AABE90C87BF}"/>
              </a:ext>
            </a:extLst>
          </p:cNvPr>
          <p:cNvSpPr>
            <a:spLocks noGrp="1"/>
          </p:cNvSpPr>
          <p:nvPr>
            <p:ph type="sldNum" sz="quarter" idx="12"/>
          </p:nvPr>
        </p:nvSpPr>
        <p:spPr/>
        <p:txBody>
          <a:bodyPr wrap="square" lIns="25400" tIns="12700" rIns="25400" bIns="12700"/>
          <a:lstStyle/>
          <a:p>
            <a:pPr>
              <a:defRPr/>
            </a:pPr>
            <a:fld id="{89CB67F8-A7B1-4182-8957-334C9CBF623A}" type="slidenum">
              <a:rPr lang="en-US" altLang="en-US" smtClean="0"/>
              <a:t>62</a:t>
            </a:fld>
            <a:endParaRPr lang="en-US" altLang="en-US"/>
          </a:p>
        </p:txBody>
      </p:sp>
      <p:pic>
        <p:nvPicPr>
          <p:cNvPr id="7" name="Picture 6">
            <a:extLst>
              <a:ext uri="{FF2B5EF4-FFF2-40B4-BE49-F238E27FC236}">
                <a16:creationId xmlns:a16="http://schemas.microsoft.com/office/drawing/2014/main" id="{E8E2964A-1D94-41FB-9861-ACD4C48C4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0952" y="1557236"/>
            <a:ext cx="5762096" cy="3743528"/>
          </a:xfrm>
          <a:prstGeom prst="rect">
            <a:avLst/>
          </a:prstGeom>
        </p:spPr>
      </p:pic>
      <p:sp>
        <p:nvSpPr>
          <p:cNvPr id="6" name="TextBox 5">
            <a:extLst>
              <a:ext uri="{FF2B5EF4-FFF2-40B4-BE49-F238E27FC236}">
                <a16:creationId xmlns:a16="http://schemas.microsoft.com/office/drawing/2014/main" id="{8F414391-B069-4480-B24F-165BB51B7148}"/>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8" name="TextBox 7">
            <a:extLst>
              <a:ext uri="{FF2B5EF4-FFF2-40B4-BE49-F238E27FC236}">
                <a16:creationId xmlns:a16="http://schemas.microsoft.com/office/drawing/2014/main" id="{8D95E8ED-D510-4BE4-AB2C-2ADBA798401C}"/>
              </a:ext>
            </a:extLst>
          </p:cNvPr>
          <p:cNvSpPr txBox="1"/>
          <p:nvPr/>
        </p:nvSpPr>
        <p:spPr>
          <a:xfrm>
            <a:off x="2652257" y="6107668"/>
            <a:ext cx="3839513" cy="369332"/>
          </a:xfrm>
          <a:prstGeom prst="rect">
            <a:avLst/>
          </a:prstGeom>
          <a:noFill/>
        </p:spPr>
        <p:txBody>
          <a:bodyPr wrap="square" lIns="25400" tIns="12700" rIns="25400" bIns="12700" rtlCol="0">
            <a:spAutoFit/>
          </a:bodyPr>
          <a:lstStyle/>
          <a:p>
            <a:pPr algn="ctr"/>
            <a:r>
              <a:rPr lang="en-US" sz="1200" dirty="0"/>
              <a:t>Goldenhar-Syndrom: Lidkolobom</a:t>
            </a:r>
          </a:p>
        </p:txBody>
      </p:sp>
    </p:spTree>
    <p:extLst>
      <p:ext uri="{BB962C8B-B14F-4D97-AF65-F5344CB8AC3E}">
        <p14:creationId xmlns:p14="http://schemas.microsoft.com/office/powerpoint/2010/main" val="23432155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1433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chemeClr val="bg1">
                    <a:lumMod val="75000"/>
                  </a:schemeClr>
                </a:solidFill>
              </a:rPr>
              <a:t>Dermoid der Hornhaut</a:t>
            </a:r>
          </a:p>
        </p:txBody>
      </p:sp>
      <p:sp>
        <p:nvSpPr>
          <p:cNvPr id="3072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solidFill>
                  <a:schemeClr val="bg1">
                    <a:lumMod val="75000"/>
                  </a:schemeClr>
                </a:solidFill>
              </a:rPr>
              <a:t>Mit welchem Syndrom ist </a:t>
            </a:r>
            <a:r>
              <a:rPr lang="en-US" sz="1200" i="1" dirty="0" err="1">
                <a:solidFill>
                  <a:schemeClr val="bg1">
                    <a:lumMod val="75000"/>
                  </a:schemeClr>
                </a:solidFill>
              </a:rPr>
              <a:t>ein Hornhautdermoid </a:t>
            </a:r>
            <a:r>
              <a:rPr lang="en-US" sz="1200" i="1" dirty="0">
                <a:solidFill>
                  <a:schemeClr val="bg1">
                    <a:lumMod val="75000"/>
                  </a:schemeClr>
                </a:solidFill>
              </a:rPr>
              <a:t>assoziiert?</a:t>
            </a:r>
          </a:p>
          <a:p>
            <a:pPr eaLnBrk="1" hangingPunct="1">
              <a:lnSpc>
                <a:spcPct val="90000"/>
              </a:lnSpc>
              <a:defRPr/>
            </a:pPr>
            <a:r>
              <a:rPr lang="en-US" sz="1200" b="1" dirty="0" err="1">
                <a:solidFill>
                  <a:schemeClr val="bg1">
                    <a:lumMod val="75000"/>
                  </a:schemeClr>
                </a:solidFill>
              </a:rPr>
              <a:t>Goldenhar</a:t>
            </a:r>
            <a:r>
              <a:rPr lang="en-US" sz="1200" b="1" dirty="0">
                <a:solidFill>
                  <a:schemeClr val="bg1">
                    <a:lumMod val="75000"/>
                  </a:schemeClr>
                </a:solidFill>
              </a:rPr>
              <a:t>-Syndrom</a:t>
            </a:r>
          </a:p>
          <a:p>
            <a:pPr eaLnBrk="1" hangingPunct="1">
              <a:lnSpc>
                <a:spcPct val="90000"/>
              </a:lnSpc>
              <a:defRPr/>
            </a:pPr>
            <a:endParaRPr lang="en-US" sz="1600" b="1" i="1" dirty="0">
              <a:solidFill>
                <a:schemeClr val="bg1">
                  <a:lumMod val="75000"/>
                </a:schemeClr>
              </a:solidFill>
            </a:endParaRPr>
          </a:p>
          <a:p>
            <a:pPr eaLnBrk="1" hangingPunct="1">
              <a:lnSpc>
                <a:spcPct val="90000"/>
              </a:lnSpc>
              <a:defRPr/>
            </a:pPr>
            <a:r>
              <a:rPr lang="en-US" sz="1200" i="1" dirty="0">
                <a:solidFill>
                  <a:schemeClr val="bg1">
                    <a:lumMod val="75000"/>
                  </a:schemeClr>
                </a:solidFill>
              </a:rPr>
              <a:t>Wie lautet der </a:t>
            </a:r>
            <a:r>
              <a:rPr lang="en-US" sz="1200" i="1" dirty="0" err="1">
                <a:solidFill>
                  <a:schemeClr val="bg1">
                    <a:lumMod val="75000"/>
                  </a:schemeClr>
                </a:solidFill>
              </a:rPr>
              <a:t>nicht-eponymische </a:t>
            </a:r>
            <a:r>
              <a:rPr lang="en-US" sz="1200" i="1" dirty="0">
                <a:solidFill>
                  <a:schemeClr val="bg1">
                    <a:lumMod val="75000"/>
                  </a:schemeClr>
                </a:solidFill>
              </a:rPr>
              <a:t>Name </a:t>
            </a:r>
            <a:r>
              <a:rPr lang="en-US" sz="1200" i="1" dirty="0" err="1">
                <a:solidFill>
                  <a:schemeClr val="bg1">
                    <a:lumMod val="75000"/>
                  </a:schemeClr>
                </a:solidFill>
              </a:rPr>
              <a:t>des Goldenhar-Syndroms</a:t>
            </a:r>
            <a:r>
              <a:rPr lang="en-US" sz="1200" i="1" dirty="0">
                <a:solidFill>
                  <a:schemeClr val="bg1">
                    <a:lumMod val="75000"/>
                  </a:schemeClr>
                </a:solidFill>
              </a:rPr>
              <a:t>?</a:t>
            </a:r>
          </a:p>
          <a:p>
            <a:pPr eaLnBrk="1" hangingPunct="1">
              <a:lnSpc>
                <a:spcPct val="90000"/>
              </a:lnSpc>
              <a:defRPr/>
            </a:pPr>
            <a:r>
              <a:rPr lang="en-US" sz="1200" b="1" dirty="0">
                <a:solidFill>
                  <a:schemeClr val="bg1">
                    <a:lumMod val="75000"/>
                  </a:schemeClr>
                </a:solidFill>
              </a:rPr>
              <a:t>Oculo-Auriculo-Vertebrales (OAV) Syndrom</a:t>
            </a:r>
          </a:p>
          <a:p>
            <a:pPr eaLnBrk="1" hangingPunct="1">
              <a:lnSpc>
                <a:spcPct val="90000"/>
              </a:lnSpc>
              <a:defRPr/>
            </a:pPr>
            <a:endParaRPr lang="en-US" sz="1600" b="1" dirty="0">
              <a:solidFill>
                <a:schemeClr val="bg1">
                  <a:lumMod val="75000"/>
                </a:schemeClr>
              </a:solidFill>
            </a:endParaRPr>
          </a:p>
          <a:p>
            <a:pPr eaLnBrk="1" hangingPunct="1">
              <a:lnSpc>
                <a:spcPct val="90000"/>
              </a:lnSpc>
              <a:defRPr/>
            </a:pPr>
            <a:r>
              <a:rPr lang="en-US" sz="1200" i="1" dirty="0">
                <a:solidFill>
                  <a:schemeClr val="bg1">
                    <a:lumMod val="75000"/>
                  </a:schemeClr>
                </a:solidFill>
              </a:rPr>
              <a:t>Welche weiteren </a:t>
            </a:r>
            <a:r>
              <a:rPr lang="en-US" sz="1200" i="1" dirty="0" err="1">
                <a:solidFill>
                  <a:schemeClr val="bg1">
                    <a:lumMod val="75000"/>
                  </a:schemeClr>
                </a:solidFill>
              </a:rPr>
              <a:t>Augen-/periokularen </a:t>
            </a:r>
            <a:r>
              <a:rPr lang="en-US" sz="1200" i="1" dirty="0">
                <a:solidFill>
                  <a:schemeClr val="bg1">
                    <a:lumMod val="75000"/>
                  </a:schemeClr>
                </a:solidFill>
              </a:rPr>
              <a:t>Anomalien treten bei </a:t>
            </a:r>
            <a:r>
              <a:rPr lang="en-US" sz="1200" i="1" dirty="0" err="1">
                <a:solidFill>
                  <a:schemeClr val="bg1">
                    <a:lumMod val="75000"/>
                  </a:schemeClr>
                </a:solidFill>
              </a:rPr>
              <a:t>Goldenhar</a:t>
            </a:r>
            <a:r>
              <a:rPr lang="en-US" sz="1200" i="1" dirty="0">
                <a:solidFill>
                  <a:schemeClr val="bg1">
                    <a:lumMod val="75000"/>
                  </a:schemeClr>
                </a:solidFill>
              </a:rPr>
              <a:t> häufig auf?</a:t>
            </a:r>
          </a:p>
          <a:p>
            <a:pPr eaLnBrk="1" hangingPunct="1">
              <a:lnSpc>
                <a:spcPct val="90000"/>
              </a:lnSpc>
              <a:defRPr/>
            </a:pPr>
            <a:r>
              <a:rPr lang="en-US" sz="1200" b="1" dirty="0">
                <a:solidFill>
                  <a:schemeClr val="bg1">
                    <a:lumMod val="75000"/>
                  </a:schemeClr>
                </a:solidFill>
              </a:rPr>
              <a:t>--Lid</a:t>
            </a:r>
            <a:r>
              <a:rPr lang="en-US" sz="1200" b="1" dirty="0" err="1">
                <a:solidFill>
                  <a:schemeClr val="bg1">
                    <a:lumMod val="75000"/>
                  </a:schemeClr>
                </a:solidFill>
              </a:rPr>
              <a:t>kolobom</a:t>
            </a:r>
            <a:endParaRPr lang="en-US" sz="1600" b="1" dirty="0">
              <a:solidFill>
                <a:schemeClr val="bg1">
                  <a:lumMod val="75000"/>
                </a:schemeClr>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4343"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89D61E55-262F-40F3-B5ED-111A9977996D}" type="slidenum">
              <a:rPr lang="en-US" altLang="en-US" sz="1000"/>
              <a:t>63</a:t>
            </a:fld>
            <a:endParaRPr lang="en-US" altLang="en-US" sz="1000"/>
          </a:p>
        </p:txBody>
      </p:sp>
      <p:sp>
        <p:nvSpPr>
          <p:cNvPr id="10" name="TextBox 9">
            <a:extLst>
              <a:ext uri="{FF2B5EF4-FFF2-40B4-BE49-F238E27FC236}">
                <a16:creationId xmlns:a16="http://schemas.microsoft.com/office/drawing/2014/main" id="{C5C00925-2AC9-40A0-90A7-F2A03C636EA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EB6A2176-334C-439F-B8F5-FB2FF590CD57}"/>
              </a:ext>
            </a:extLst>
          </p:cNvPr>
          <p:cNvSpPr/>
          <p:nvPr/>
        </p:nvSpPr>
        <p:spPr>
          <a:xfrm>
            <a:off x="228600" y="2160469"/>
            <a:ext cx="2050774"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208C813-ADBD-4D28-B554-BA7A0DD760B0}"/>
              </a:ext>
            </a:extLst>
          </p:cNvPr>
          <p:cNvSpPr txBox="1"/>
          <p:nvPr/>
        </p:nvSpPr>
        <p:spPr>
          <a:xfrm>
            <a:off x="304800" y="3341569"/>
            <a:ext cx="5576190" cy="1718419"/>
          </a:xfrm>
          <a:prstGeom prst="rect">
            <a:avLst/>
          </a:prstGeom>
          <a:solidFill>
            <a:srgbClr val="FF99FF"/>
          </a:solidFill>
        </p:spPr>
        <p:txBody>
          <a:bodyPr wrap="square" lIns="25400" tIns="12700" rIns="25400" bIns="12700" rtlCol="0">
            <a:spAutoFit/>
          </a:bodyPr>
          <a:lstStyle/>
          <a:p>
            <a:r>
              <a:rPr lang="de-DE" altLang="en-US" sz="1200" i="1" dirty="0">
                <a:solidFill>
                  <a:srgbClr val="0000FF"/>
                </a:solidFill>
              </a:rPr>
              <a:t>Kurz gesagt: Was ist das Duane-Syndrom</a:t>
            </a:r>
            <a:r>
              <a:rPr lang="en-US" altLang="en-US" sz="1200" i="1" dirty="0">
                <a:solidFill>
                  <a:srgbClr val="0000FF"/>
                </a:solidFill>
              </a:rPr>
              <a:t>?</a:t>
            </a:r>
            <a:endParaRPr lang="en-US" altLang="en-US" sz="1400" i="1" dirty="0">
              <a:solidFill>
                <a:srgbClr val="FF99FF"/>
              </a:solidFill>
            </a:endParaRPr>
          </a:p>
          <a:p>
            <a:r>
              <a:rPr lang="en-US" altLang="en-US" sz="1200" dirty="0">
                <a:solidFill>
                  <a:srgbClr val="FF99FF"/>
                </a:solidFill>
              </a:rPr>
              <a:t>Eine Bewegungsstörung mit folgenden Hauptmerkmalen:</a:t>
            </a:r>
          </a:p>
          <a:p>
            <a:r>
              <a:rPr lang="en-US" altLang="en-US" sz="1200" dirty="0">
                <a:solidFill>
                  <a:srgbClr val="FF99FF"/>
                </a:solidFill>
              </a:rPr>
              <a:t>--Zumindest eine gewisse Einschränkung der horizontalen Bewegung</a:t>
            </a:r>
            <a:endParaRPr lang="en-US" sz="1400" dirty="0">
              <a:solidFill>
                <a:srgbClr val="FF99FF"/>
              </a:solidFill>
            </a:endParaRPr>
          </a:p>
          <a:p>
            <a:r>
              <a:rPr lang="en-US" altLang="en-US" sz="1200" dirty="0">
                <a:solidFill>
                  <a:srgbClr val="FF99FF"/>
                </a:solidFill>
              </a:rPr>
              <a:t>– Der Versuch einer Adduktion führt zu einer Rückführung des Augapfels und kann ein Hoch- oder Herabschießen verursachen</a:t>
            </a:r>
            <a:endParaRPr lang="en-US" sz="1400" dirty="0">
              <a:solidFill>
                <a:srgbClr val="FF99FF"/>
              </a:solidFill>
            </a:endParaRPr>
          </a:p>
          <a:p>
            <a:endParaRPr lang="en-US" altLang="en-US" sz="1400" dirty="0">
              <a:solidFill>
                <a:srgbClr val="FF99FF"/>
              </a:solidFill>
            </a:endParaRPr>
          </a:p>
          <a:p>
            <a:r>
              <a:rPr lang="en-US" altLang="en-US" sz="1200" i="1" dirty="0">
                <a:solidFill>
                  <a:srgbClr val="FF99FF"/>
                </a:solidFill>
              </a:rPr>
              <a:t>Was ist die Ursache?</a:t>
            </a:r>
          </a:p>
          <a:p>
            <a:r>
              <a:rPr lang="en-US" altLang="en-US" sz="1200" dirty="0">
                <a:solidFill>
                  <a:srgbClr val="FF99FF"/>
                </a:solidFill>
              </a:rPr>
              <a:t>Der Kern des Hirnnervs VI fehlt, und der Musculus rectus lateralis wird vom Hirnnerv III innerviert</a:t>
            </a:r>
          </a:p>
        </p:txBody>
      </p:sp>
    </p:spTree>
    <p:extLst>
      <p:ext uri="{BB962C8B-B14F-4D97-AF65-F5344CB8AC3E}">
        <p14:creationId xmlns:p14="http://schemas.microsoft.com/office/powerpoint/2010/main" val="28926570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1433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chemeClr val="bg1">
                    <a:lumMod val="75000"/>
                  </a:schemeClr>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solidFill>
                  <a:schemeClr val="bg1">
                    <a:lumMod val="75000"/>
                  </a:schemeClr>
                </a:solidFill>
              </a:rPr>
              <a:t>Mit welchem Syndrom ist </a:t>
            </a:r>
            <a:r>
              <a:rPr lang="en-US" sz="1200" i="1" dirty="0" err="1">
                <a:solidFill>
                  <a:schemeClr val="bg1">
                    <a:lumMod val="75000"/>
                  </a:schemeClr>
                </a:solidFill>
              </a:rPr>
              <a:t>ein Hornhautdermoid </a:t>
            </a:r>
            <a:r>
              <a:rPr lang="en-US" sz="1200" i="1" dirty="0">
                <a:solidFill>
                  <a:schemeClr val="bg1">
                    <a:lumMod val="75000"/>
                  </a:schemeClr>
                </a:solidFill>
              </a:rPr>
              <a:t>assoziiert?</a:t>
            </a:r>
          </a:p>
          <a:p>
            <a:pPr eaLnBrk="1" hangingPunct="1">
              <a:lnSpc>
                <a:spcPct val="90000"/>
              </a:lnSpc>
              <a:defRPr/>
            </a:pPr>
            <a:r>
              <a:rPr lang="en-US" sz="1200" b="1" dirty="0" err="1">
                <a:solidFill>
                  <a:schemeClr val="bg1">
                    <a:lumMod val="75000"/>
                  </a:schemeClr>
                </a:solidFill>
              </a:rPr>
              <a:t>Goldenhar</a:t>
            </a:r>
            <a:r>
              <a:rPr lang="en-US" sz="1200" b="1" dirty="0">
                <a:solidFill>
                  <a:schemeClr val="bg1">
                    <a:lumMod val="75000"/>
                  </a:schemeClr>
                </a:solidFill>
              </a:rPr>
              <a:t>-Syndrom</a:t>
            </a:r>
          </a:p>
          <a:p>
            <a:pPr eaLnBrk="1" hangingPunct="1">
              <a:lnSpc>
                <a:spcPct val="90000"/>
              </a:lnSpc>
              <a:defRPr/>
            </a:pPr>
            <a:endParaRPr lang="en-US" sz="1600" b="1" i="1" dirty="0">
              <a:solidFill>
                <a:schemeClr val="bg1">
                  <a:lumMod val="75000"/>
                </a:schemeClr>
              </a:solidFill>
            </a:endParaRPr>
          </a:p>
          <a:p>
            <a:pPr eaLnBrk="1" hangingPunct="1">
              <a:lnSpc>
                <a:spcPct val="90000"/>
              </a:lnSpc>
              <a:defRPr/>
            </a:pPr>
            <a:r>
              <a:rPr lang="en-US" sz="1200" i="1" dirty="0">
                <a:solidFill>
                  <a:schemeClr val="bg1">
                    <a:lumMod val="75000"/>
                  </a:schemeClr>
                </a:solidFill>
              </a:rPr>
              <a:t>Wie lautet der </a:t>
            </a:r>
            <a:r>
              <a:rPr lang="en-US" sz="1200" i="1" dirty="0" err="1">
                <a:solidFill>
                  <a:schemeClr val="bg1">
                    <a:lumMod val="75000"/>
                  </a:schemeClr>
                </a:solidFill>
              </a:rPr>
              <a:t>nicht-eponymische </a:t>
            </a:r>
            <a:r>
              <a:rPr lang="en-US" sz="1200" i="1" dirty="0">
                <a:solidFill>
                  <a:schemeClr val="bg1">
                    <a:lumMod val="75000"/>
                  </a:schemeClr>
                </a:solidFill>
              </a:rPr>
              <a:t>Name </a:t>
            </a:r>
            <a:r>
              <a:rPr lang="en-US" sz="1200" i="1" dirty="0" err="1">
                <a:solidFill>
                  <a:schemeClr val="bg1">
                    <a:lumMod val="75000"/>
                  </a:schemeClr>
                </a:solidFill>
              </a:rPr>
              <a:t>des Goldenhar-Syndroms</a:t>
            </a:r>
            <a:r>
              <a:rPr lang="en-US" sz="1200" i="1" dirty="0">
                <a:solidFill>
                  <a:schemeClr val="bg1">
                    <a:lumMod val="75000"/>
                  </a:schemeClr>
                </a:solidFill>
              </a:rPr>
              <a:t>?</a:t>
            </a:r>
          </a:p>
          <a:p>
            <a:pPr eaLnBrk="1" hangingPunct="1">
              <a:lnSpc>
                <a:spcPct val="90000"/>
              </a:lnSpc>
              <a:defRPr/>
            </a:pPr>
            <a:r>
              <a:rPr lang="en-US" sz="1200" b="1" dirty="0">
                <a:solidFill>
                  <a:schemeClr val="bg1">
                    <a:lumMod val="75000"/>
                  </a:schemeClr>
                </a:solidFill>
              </a:rPr>
              <a:t>Oculo-Auriculo-Vertebrales (OAV) Syndrom</a:t>
            </a:r>
          </a:p>
          <a:p>
            <a:pPr eaLnBrk="1" hangingPunct="1">
              <a:lnSpc>
                <a:spcPct val="90000"/>
              </a:lnSpc>
              <a:defRPr/>
            </a:pPr>
            <a:endParaRPr lang="en-US" sz="1600" b="1" dirty="0">
              <a:solidFill>
                <a:schemeClr val="bg1">
                  <a:lumMod val="75000"/>
                </a:schemeClr>
              </a:solidFill>
            </a:endParaRPr>
          </a:p>
          <a:p>
            <a:pPr eaLnBrk="1" hangingPunct="1">
              <a:lnSpc>
                <a:spcPct val="90000"/>
              </a:lnSpc>
              <a:defRPr/>
            </a:pPr>
            <a:r>
              <a:rPr lang="de-DE" sz="1200" i="1" dirty="0">
                <a:solidFill>
                  <a:schemeClr val="bg1">
                    <a:lumMod val="75000"/>
                  </a:schemeClr>
                </a:solidFill>
              </a:rPr>
              <a:t>Welche weiteren Augen-/</a:t>
            </a:r>
            <a:r>
              <a:rPr lang="de-DE" sz="1200" i="1" dirty="0" err="1">
                <a:solidFill>
                  <a:schemeClr val="bg1">
                    <a:lumMod val="75000"/>
                  </a:schemeClr>
                </a:solidFill>
              </a:rPr>
              <a:t>periokulären</a:t>
            </a:r>
            <a:r>
              <a:rPr lang="de-DE" sz="1200" i="1" dirty="0">
                <a:solidFill>
                  <a:schemeClr val="bg1">
                    <a:lumMod val="75000"/>
                  </a:schemeClr>
                </a:solidFill>
              </a:rPr>
              <a:t> Anomalien treten beim </a:t>
            </a:r>
            <a:r>
              <a:rPr lang="de-DE" sz="1200" i="1" dirty="0" err="1">
                <a:solidFill>
                  <a:schemeClr val="bg1">
                    <a:lumMod val="75000"/>
                  </a:schemeClr>
                </a:solidFill>
              </a:rPr>
              <a:t>Goldenhar</a:t>
            </a:r>
            <a:r>
              <a:rPr lang="de-DE" sz="1200" i="1" dirty="0">
                <a:solidFill>
                  <a:schemeClr val="bg1">
                    <a:lumMod val="75000"/>
                  </a:schemeClr>
                </a:solidFill>
              </a:rPr>
              <a:t>-Syndrom häufig auf</a:t>
            </a:r>
            <a:r>
              <a:rPr lang="en-US" sz="1200" i="1" dirty="0">
                <a:solidFill>
                  <a:schemeClr val="bg1">
                    <a:lumMod val="75000"/>
                  </a:schemeClr>
                </a:solidFill>
              </a:rPr>
              <a:t>?</a:t>
            </a:r>
          </a:p>
          <a:p>
            <a:pPr eaLnBrk="1" hangingPunct="1">
              <a:lnSpc>
                <a:spcPct val="90000"/>
              </a:lnSpc>
              <a:defRPr/>
            </a:pPr>
            <a:r>
              <a:rPr lang="en-US" sz="1200" b="1" dirty="0">
                <a:solidFill>
                  <a:schemeClr val="bg1">
                    <a:lumMod val="75000"/>
                  </a:schemeClr>
                </a:solidFill>
              </a:rPr>
              <a:t>--Lid</a:t>
            </a:r>
            <a:r>
              <a:rPr lang="en-US" sz="1200" b="1" dirty="0" err="1">
                <a:solidFill>
                  <a:schemeClr val="bg1">
                    <a:lumMod val="75000"/>
                  </a:schemeClr>
                </a:solidFill>
              </a:rPr>
              <a:t>kolobom</a:t>
            </a:r>
            <a:endParaRPr lang="en-US" sz="1600" b="1" dirty="0">
              <a:solidFill>
                <a:schemeClr val="bg1">
                  <a:lumMod val="75000"/>
                </a:schemeClr>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4343"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89D61E55-262F-40F3-B5ED-111A9977996D}" type="slidenum">
              <a:rPr lang="en-US" altLang="en-US" sz="1000"/>
              <a:t>64</a:t>
            </a:fld>
            <a:endParaRPr lang="en-US" altLang="en-US" sz="1000"/>
          </a:p>
        </p:txBody>
      </p:sp>
      <p:sp>
        <p:nvSpPr>
          <p:cNvPr id="10" name="TextBox 9">
            <a:extLst>
              <a:ext uri="{FF2B5EF4-FFF2-40B4-BE49-F238E27FC236}">
                <a16:creationId xmlns:a16="http://schemas.microsoft.com/office/drawing/2014/main" id="{C5C00925-2AC9-40A0-90A7-F2A03C636EA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EB6A2176-334C-439F-B8F5-FB2FF590CD57}"/>
              </a:ext>
            </a:extLst>
          </p:cNvPr>
          <p:cNvSpPr/>
          <p:nvPr/>
        </p:nvSpPr>
        <p:spPr>
          <a:xfrm>
            <a:off x="463826" y="2545314"/>
            <a:ext cx="2050774"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208C813-ADBD-4D28-B554-BA7A0DD760B0}"/>
              </a:ext>
            </a:extLst>
          </p:cNvPr>
          <p:cNvSpPr txBox="1"/>
          <p:nvPr/>
        </p:nvSpPr>
        <p:spPr>
          <a:xfrm>
            <a:off x="304800" y="3341569"/>
            <a:ext cx="5576190" cy="2031325"/>
          </a:xfrm>
          <a:prstGeom prst="rect">
            <a:avLst/>
          </a:prstGeom>
          <a:solidFill>
            <a:srgbClr val="FF99FF"/>
          </a:solidFill>
        </p:spPr>
        <p:txBody>
          <a:bodyPr wrap="square" lIns="25400" tIns="12700" rIns="25400" bIns="12700" rtlCol="0">
            <a:spAutoFit/>
          </a:bodyPr>
          <a:lstStyle/>
          <a:p>
            <a:r>
              <a:rPr lang="en-US" altLang="en-US" sz="1200" i="1" dirty="0">
                <a:solidFill>
                  <a:srgbClr val="0000FF"/>
                </a:solidFill>
              </a:rPr>
              <a:t>Kurz gesagt: Was ist </a:t>
            </a:r>
            <a:r>
              <a:rPr lang="en-US" altLang="en-US" sz="1200" dirty="0">
                <a:solidFill>
                  <a:srgbClr val="0000FF"/>
                </a:solidFill>
              </a:rPr>
              <a:t>das Duane-Syndrom</a:t>
            </a:r>
            <a:r>
              <a:rPr lang="en-US" altLang="en-US" sz="1200" i="1" dirty="0">
                <a:solidFill>
                  <a:srgbClr val="0000FF"/>
                </a:solidFill>
              </a:rPr>
              <a:t>?</a:t>
            </a:r>
          </a:p>
          <a:p>
            <a:r>
              <a:rPr lang="en-US" altLang="en-US" sz="1200" dirty="0">
                <a:solidFill>
                  <a:srgbClr val="0000FF"/>
                </a:solidFill>
              </a:rPr>
              <a:t>Eine Bewegungsstörung mit folgenden Hauptmerkmalen:</a:t>
            </a:r>
          </a:p>
          <a:p>
            <a:r>
              <a:rPr lang="en-US" altLang="en-US" sz="1200" dirty="0">
                <a:solidFill>
                  <a:srgbClr val="0000FF"/>
                </a:solidFill>
              </a:rPr>
              <a:t>--Zumindest eine gewisse Einschränkung der horizontalen Bewegung</a:t>
            </a:r>
            <a:endParaRPr lang="en-US" sz="1400" dirty="0">
              <a:solidFill>
                <a:srgbClr val="0000FF"/>
              </a:solidFill>
            </a:endParaRPr>
          </a:p>
          <a:p>
            <a:r>
              <a:rPr lang="en-US" altLang="en-US" sz="1200" dirty="0">
                <a:solidFill>
                  <a:srgbClr val="0000FF"/>
                </a:solidFill>
              </a:rPr>
              <a:t>– Der Versuch einer Adduktion führt zu einer Rückführung des Augapfels und kann ein Hoch- oder Herabschießen verursachen</a:t>
            </a:r>
            <a:endParaRPr lang="en-US" sz="1400" dirty="0">
              <a:solidFill>
                <a:srgbClr val="FF99FF"/>
              </a:solidFill>
            </a:endParaRPr>
          </a:p>
          <a:p>
            <a:endParaRPr lang="en-US" altLang="en-US" sz="1400" dirty="0">
              <a:solidFill>
                <a:srgbClr val="FF99FF"/>
              </a:solidFill>
            </a:endParaRPr>
          </a:p>
          <a:p>
            <a:r>
              <a:rPr lang="en-US" altLang="en-US" sz="1200" i="1" dirty="0">
                <a:solidFill>
                  <a:srgbClr val="FF99FF"/>
                </a:solidFill>
              </a:rPr>
              <a:t>Was ist die Ursache?</a:t>
            </a:r>
          </a:p>
          <a:p>
            <a:r>
              <a:rPr lang="en-US" altLang="en-US" sz="1200" dirty="0">
                <a:solidFill>
                  <a:srgbClr val="FF99FF"/>
                </a:solidFill>
              </a:rPr>
              <a:t>Der Kern des Hirnnervs VI fehlt, und der Musculus rectus lateralis wird vom Hirnnerv III innerviert</a:t>
            </a:r>
          </a:p>
        </p:txBody>
      </p:sp>
    </p:spTree>
    <p:extLst>
      <p:ext uri="{BB962C8B-B14F-4D97-AF65-F5344CB8AC3E}">
        <p14:creationId xmlns:p14="http://schemas.microsoft.com/office/powerpoint/2010/main" val="39216050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12EB1E8-95BF-447A-9C8D-ACC40182A55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4" name="Slide Number Placeholder 3">
            <a:extLst>
              <a:ext uri="{FF2B5EF4-FFF2-40B4-BE49-F238E27FC236}">
                <a16:creationId xmlns:a16="http://schemas.microsoft.com/office/drawing/2014/main" id="{F58E1A99-4E5C-4299-92AB-E370C4677424}"/>
              </a:ext>
            </a:extLst>
          </p:cNvPr>
          <p:cNvSpPr>
            <a:spLocks noGrp="1"/>
          </p:cNvSpPr>
          <p:nvPr>
            <p:ph type="sldNum" sz="quarter" idx="12"/>
          </p:nvPr>
        </p:nvSpPr>
        <p:spPr/>
        <p:txBody>
          <a:bodyPr wrap="square" lIns="25400" tIns="12700" rIns="25400" bIns="12700"/>
          <a:lstStyle/>
          <a:p>
            <a:pPr>
              <a:defRPr/>
            </a:pPr>
            <a:fld id="{DC55EB64-2830-4C08-84A0-F5E23ABE3C9A}" type="slidenum">
              <a:rPr lang="en-US" altLang="en-US" smtClean="0"/>
              <a:t>65</a:t>
            </a:fld>
            <a:endParaRPr lang="en-US" altLang="en-US"/>
          </a:p>
        </p:txBody>
      </p:sp>
      <p:sp>
        <p:nvSpPr>
          <p:cNvPr id="6" name="TextBox 5">
            <a:extLst>
              <a:ext uri="{FF2B5EF4-FFF2-40B4-BE49-F238E27FC236}">
                <a16:creationId xmlns:a16="http://schemas.microsoft.com/office/drawing/2014/main" id="{8E8A42C3-771D-47EB-AD92-4FBC75425C8A}"/>
              </a:ext>
            </a:extLst>
          </p:cNvPr>
          <p:cNvSpPr txBox="1"/>
          <p:nvPr/>
        </p:nvSpPr>
        <p:spPr>
          <a:xfrm>
            <a:off x="3255773" y="2108908"/>
            <a:ext cx="2632452" cy="307777"/>
          </a:xfrm>
          <a:prstGeom prst="rect">
            <a:avLst/>
          </a:prstGeom>
          <a:noFill/>
        </p:spPr>
        <p:txBody>
          <a:bodyPr wrap="square" lIns="25400" tIns="12700" rIns="25400" bIns="12700" rtlCol="0">
            <a:spAutoFit/>
          </a:bodyPr>
          <a:lstStyle/>
          <a:p>
            <a:pPr algn="ctr"/>
            <a:r>
              <a:rPr lang="en-US" sz="1200" dirty="0"/>
              <a:t>Einschränkung der horizontalen Bewegung</a:t>
            </a:r>
          </a:p>
        </p:txBody>
      </p:sp>
      <p:pic>
        <p:nvPicPr>
          <p:cNvPr id="8" name="Picture 7">
            <a:extLst>
              <a:ext uri="{FF2B5EF4-FFF2-40B4-BE49-F238E27FC236}">
                <a16:creationId xmlns:a16="http://schemas.microsoft.com/office/drawing/2014/main" id="{6C2503C7-82BE-4E8C-A317-DE01BF2B18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319" y="432508"/>
            <a:ext cx="7331362" cy="1693308"/>
          </a:xfrm>
          <a:prstGeom prst="rect">
            <a:avLst/>
          </a:prstGeom>
        </p:spPr>
      </p:pic>
      <p:pic>
        <p:nvPicPr>
          <p:cNvPr id="2" name="Picture 2" descr="Duane Retraction Syndrome 2 | Hereditary Ocular Diseases">
            <a:extLst>
              <a:ext uri="{FF2B5EF4-FFF2-40B4-BE49-F238E27FC236}">
                <a16:creationId xmlns:a16="http://schemas.microsoft.com/office/drawing/2014/main" id="{BFC8A05B-B249-47E6-89D6-FC26213E33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23308"/>
            <a:ext cx="4357833" cy="23062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265101C-F927-41D8-8FB1-BE5F65A4ADBC}"/>
              </a:ext>
            </a:extLst>
          </p:cNvPr>
          <p:cNvSpPr txBox="1"/>
          <p:nvPr/>
        </p:nvSpPr>
        <p:spPr>
          <a:xfrm>
            <a:off x="1831191" y="5346414"/>
            <a:ext cx="1457450" cy="307777"/>
          </a:xfrm>
          <a:prstGeom prst="rect">
            <a:avLst/>
          </a:prstGeom>
          <a:noFill/>
        </p:spPr>
        <p:txBody>
          <a:bodyPr wrap="square" lIns="25400" tIns="12700" rIns="25400" bIns="12700" rtlCol="0">
            <a:spAutoFit/>
          </a:bodyPr>
          <a:lstStyle/>
          <a:p>
            <a:pPr algn="ctr"/>
            <a:r>
              <a:rPr lang="en-US" sz="1200" dirty="0"/>
              <a:t>Globusretraktion</a:t>
            </a:r>
          </a:p>
        </p:txBody>
      </p:sp>
      <p:pic>
        <p:nvPicPr>
          <p:cNvPr id="10" name="Picture 9">
            <a:extLst>
              <a:ext uri="{FF2B5EF4-FFF2-40B4-BE49-F238E27FC236}">
                <a16:creationId xmlns:a16="http://schemas.microsoft.com/office/drawing/2014/main" id="{E2430A74-9501-4B99-9638-D9706DB89C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7497" y="2569085"/>
            <a:ext cx="3085805" cy="3447738"/>
          </a:xfrm>
          <a:prstGeom prst="rect">
            <a:avLst/>
          </a:prstGeom>
        </p:spPr>
      </p:pic>
      <p:sp>
        <p:nvSpPr>
          <p:cNvPr id="12" name="TextBox 11">
            <a:extLst>
              <a:ext uri="{FF2B5EF4-FFF2-40B4-BE49-F238E27FC236}">
                <a16:creationId xmlns:a16="http://schemas.microsoft.com/office/drawing/2014/main" id="{4EF1787F-C308-450E-A04B-9F60116387CD}"/>
              </a:ext>
            </a:extLst>
          </p:cNvPr>
          <p:cNvSpPr txBox="1"/>
          <p:nvPr/>
        </p:nvSpPr>
        <p:spPr>
          <a:xfrm>
            <a:off x="6126984" y="6016823"/>
            <a:ext cx="1766829" cy="307777"/>
          </a:xfrm>
          <a:prstGeom prst="rect">
            <a:avLst/>
          </a:prstGeom>
          <a:noFill/>
        </p:spPr>
        <p:txBody>
          <a:bodyPr wrap="square" lIns="25400" tIns="12700" rIns="25400" bIns="12700" rtlCol="0">
            <a:spAutoFit/>
          </a:bodyPr>
          <a:lstStyle/>
          <a:p>
            <a:pPr algn="ctr"/>
            <a:r>
              <a:rPr lang="en-US" sz="1200" dirty="0"/>
              <a:t>Aufwärts-/Abwärtsbewegung</a:t>
            </a:r>
          </a:p>
        </p:txBody>
      </p:sp>
      <p:sp>
        <p:nvSpPr>
          <p:cNvPr id="11" name="TextBox 10">
            <a:extLst>
              <a:ext uri="{FF2B5EF4-FFF2-40B4-BE49-F238E27FC236}">
                <a16:creationId xmlns:a16="http://schemas.microsoft.com/office/drawing/2014/main" id="{4D98EA67-1EBB-4A10-9428-78E0D8EC1358}"/>
              </a:ext>
            </a:extLst>
          </p:cNvPr>
          <p:cNvSpPr txBox="1"/>
          <p:nvPr/>
        </p:nvSpPr>
        <p:spPr>
          <a:xfrm>
            <a:off x="3601234" y="6107668"/>
            <a:ext cx="1941557" cy="369332"/>
          </a:xfrm>
          <a:prstGeom prst="rect">
            <a:avLst/>
          </a:prstGeom>
          <a:noFill/>
        </p:spPr>
        <p:txBody>
          <a:bodyPr wrap="square" lIns="25400" tIns="12700" rIns="25400" bIns="12700" rtlCol="0">
            <a:spAutoFit/>
          </a:bodyPr>
          <a:lstStyle/>
          <a:p>
            <a:pPr algn="ctr"/>
            <a:r>
              <a:rPr lang="en-US" sz="1200" dirty="0"/>
              <a:t>Duane-Syndrom</a:t>
            </a:r>
          </a:p>
        </p:txBody>
      </p:sp>
    </p:spTree>
    <p:extLst>
      <p:ext uri="{BB962C8B-B14F-4D97-AF65-F5344CB8AC3E}">
        <p14:creationId xmlns:p14="http://schemas.microsoft.com/office/powerpoint/2010/main" val="7416518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14339" name="Rectangle 3"/>
          <p:cNvSpPr>
            <a:spLocks noGrp="1" noChangeArrowheads="1"/>
          </p:cNvSpPr>
          <p:nvPr>
            <p:ph type="body" idx="1"/>
          </p:nvPr>
        </p:nvSpPr>
        <p:spPr>
          <a:xfrm>
            <a:off x="457200" y="1760538"/>
            <a:ext cx="8229600" cy="4411662"/>
          </a:xfrm>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chemeClr val="bg1">
                    <a:lumMod val="75000"/>
                  </a:schemeClr>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solidFill>
                  <a:schemeClr val="bg1">
                    <a:lumMod val="75000"/>
                  </a:schemeClr>
                </a:solidFill>
              </a:rPr>
              <a:t>Mit welchem Syndrom ist </a:t>
            </a:r>
            <a:r>
              <a:rPr lang="en-US" sz="1200" i="1" dirty="0" err="1">
                <a:solidFill>
                  <a:schemeClr val="bg1">
                    <a:lumMod val="75000"/>
                  </a:schemeClr>
                </a:solidFill>
              </a:rPr>
              <a:t>ein Hornhautdermoid </a:t>
            </a:r>
            <a:r>
              <a:rPr lang="en-US" sz="1200" i="1" dirty="0">
                <a:solidFill>
                  <a:schemeClr val="bg1">
                    <a:lumMod val="75000"/>
                  </a:schemeClr>
                </a:solidFill>
              </a:rPr>
              <a:t>assoziiert?</a:t>
            </a:r>
          </a:p>
          <a:p>
            <a:pPr eaLnBrk="1" hangingPunct="1">
              <a:lnSpc>
                <a:spcPct val="90000"/>
              </a:lnSpc>
              <a:defRPr/>
            </a:pPr>
            <a:r>
              <a:rPr lang="en-US" sz="1200" b="1" dirty="0" err="1">
                <a:solidFill>
                  <a:schemeClr val="bg1">
                    <a:lumMod val="75000"/>
                  </a:schemeClr>
                </a:solidFill>
              </a:rPr>
              <a:t>Goldenhar</a:t>
            </a:r>
            <a:r>
              <a:rPr lang="en-US" sz="1200" b="1" dirty="0">
                <a:solidFill>
                  <a:schemeClr val="bg1">
                    <a:lumMod val="75000"/>
                  </a:schemeClr>
                </a:solidFill>
              </a:rPr>
              <a:t>-Syndrom</a:t>
            </a:r>
          </a:p>
          <a:p>
            <a:pPr eaLnBrk="1" hangingPunct="1">
              <a:lnSpc>
                <a:spcPct val="90000"/>
              </a:lnSpc>
              <a:defRPr/>
            </a:pPr>
            <a:endParaRPr lang="en-US" sz="1600" b="1" i="1" dirty="0">
              <a:solidFill>
                <a:schemeClr val="bg1">
                  <a:lumMod val="75000"/>
                </a:schemeClr>
              </a:solidFill>
            </a:endParaRPr>
          </a:p>
          <a:p>
            <a:pPr eaLnBrk="1" hangingPunct="1">
              <a:lnSpc>
                <a:spcPct val="90000"/>
              </a:lnSpc>
              <a:defRPr/>
            </a:pPr>
            <a:r>
              <a:rPr lang="en-US" sz="1200" i="1" dirty="0">
                <a:solidFill>
                  <a:schemeClr val="bg1">
                    <a:lumMod val="75000"/>
                  </a:schemeClr>
                </a:solidFill>
              </a:rPr>
              <a:t>Wie lautet der </a:t>
            </a:r>
            <a:r>
              <a:rPr lang="en-US" sz="1200" i="1" dirty="0" err="1">
                <a:solidFill>
                  <a:schemeClr val="bg1">
                    <a:lumMod val="75000"/>
                  </a:schemeClr>
                </a:solidFill>
              </a:rPr>
              <a:t>nicht-eponymische </a:t>
            </a:r>
            <a:r>
              <a:rPr lang="en-US" sz="1200" i="1" dirty="0">
                <a:solidFill>
                  <a:schemeClr val="bg1">
                    <a:lumMod val="75000"/>
                  </a:schemeClr>
                </a:solidFill>
              </a:rPr>
              <a:t>Name </a:t>
            </a:r>
            <a:r>
              <a:rPr lang="en-US" sz="1200" i="1" dirty="0" err="1">
                <a:solidFill>
                  <a:schemeClr val="bg1">
                    <a:lumMod val="75000"/>
                  </a:schemeClr>
                </a:solidFill>
              </a:rPr>
              <a:t>des Goldenhar-Syndroms</a:t>
            </a:r>
            <a:r>
              <a:rPr lang="en-US" sz="1200" i="1" dirty="0">
                <a:solidFill>
                  <a:schemeClr val="bg1">
                    <a:lumMod val="75000"/>
                  </a:schemeClr>
                </a:solidFill>
              </a:rPr>
              <a:t>?</a:t>
            </a:r>
          </a:p>
          <a:p>
            <a:pPr eaLnBrk="1" hangingPunct="1">
              <a:lnSpc>
                <a:spcPct val="90000"/>
              </a:lnSpc>
              <a:defRPr/>
            </a:pPr>
            <a:r>
              <a:rPr lang="en-US" sz="1200" b="1" dirty="0">
                <a:solidFill>
                  <a:schemeClr val="bg1">
                    <a:lumMod val="75000"/>
                  </a:schemeClr>
                </a:solidFill>
              </a:rPr>
              <a:t>Oculo-Auriculo-Vertebrales (OAV) Syndrom</a:t>
            </a:r>
          </a:p>
          <a:p>
            <a:pPr eaLnBrk="1" hangingPunct="1">
              <a:lnSpc>
                <a:spcPct val="90000"/>
              </a:lnSpc>
              <a:defRPr/>
            </a:pPr>
            <a:endParaRPr lang="en-US" sz="1600" b="1" dirty="0">
              <a:solidFill>
                <a:schemeClr val="bg1">
                  <a:lumMod val="75000"/>
                </a:schemeClr>
              </a:solidFill>
            </a:endParaRPr>
          </a:p>
          <a:p>
            <a:pPr eaLnBrk="1" hangingPunct="1">
              <a:lnSpc>
                <a:spcPct val="90000"/>
              </a:lnSpc>
              <a:defRPr/>
            </a:pPr>
            <a:r>
              <a:rPr lang="de-DE" sz="1200" i="1" dirty="0">
                <a:solidFill>
                  <a:schemeClr val="bg1">
                    <a:lumMod val="75000"/>
                  </a:schemeClr>
                </a:solidFill>
              </a:rPr>
              <a:t>Welche weiteren Augen-/</a:t>
            </a:r>
            <a:r>
              <a:rPr lang="de-DE" sz="1200" i="1" dirty="0" err="1">
                <a:solidFill>
                  <a:schemeClr val="bg1">
                    <a:lumMod val="75000"/>
                  </a:schemeClr>
                </a:solidFill>
              </a:rPr>
              <a:t>periokulären</a:t>
            </a:r>
            <a:r>
              <a:rPr lang="de-DE" sz="1200" i="1" dirty="0">
                <a:solidFill>
                  <a:schemeClr val="bg1">
                    <a:lumMod val="75000"/>
                  </a:schemeClr>
                </a:solidFill>
              </a:rPr>
              <a:t> Anomalien treten beim </a:t>
            </a:r>
            <a:r>
              <a:rPr lang="de-DE" sz="1200" i="1" dirty="0" err="1">
                <a:solidFill>
                  <a:schemeClr val="bg1">
                    <a:lumMod val="75000"/>
                  </a:schemeClr>
                </a:solidFill>
              </a:rPr>
              <a:t>Goldenhar</a:t>
            </a:r>
            <a:r>
              <a:rPr lang="de-DE" sz="1200" i="1" dirty="0">
                <a:solidFill>
                  <a:schemeClr val="bg1">
                    <a:lumMod val="75000"/>
                  </a:schemeClr>
                </a:solidFill>
              </a:rPr>
              <a:t>-Syndrom häufig auf</a:t>
            </a:r>
            <a:r>
              <a:rPr lang="en-US" sz="1200" i="1" dirty="0">
                <a:solidFill>
                  <a:schemeClr val="bg1">
                    <a:lumMod val="75000"/>
                  </a:schemeClr>
                </a:solidFill>
              </a:rPr>
              <a:t>?</a:t>
            </a:r>
          </a:p>
          <a:p>
            <a:pPr eaLnBrk="1" hangingPunct="1">
              <a:lnSpc>
                <a:spcPct val="90000"/>
              </a:lnSpc>
              <a:defRPr/>
            </a:pPr>
            <a:r>
              <a:rPr lang="en-US" sz="1200" b="1" dirty="0">
                <a:solidFill>
                  <a:schemeClr val="bg1">
                    <a:lumMod val="75000"/>
                  </a:schemeClr>
                </a:solidFill>
              </a:rPr>
              <a:t>--Lid</a:t>
            </a:r>
            <a:r>
              <a:rPr lang="en-US" sz="1200" b="1" dirty="0" err="1">
                <a:solidFill>
                  <a:schemeClr val="bg1">
                    <a:lumMod val="75000"/>
                  </a:schemeClr>
                </a:solidFill>
              </a:rPr>
              <a:t>kolobom</a:t>
            </a:r>
            <a:endParaRPr lang="en-US" sz="1600" b="1" dirty="0">
              <a:solidFill>
                <a:schemeClr val="bg1">
                  <a:lumMod val="75000"/>
                </a:schemeClr>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4343"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89D61E55-262F-40F3-B5ED-111A9977996D}" type="slidenum">
              <a:rPr lang="en-US" altLang="en-US" sz="1000"/>
              <a:t>66</a:t>
            </a:fld>
            <a:endParaRPr lang="en-US" altLang="en-US" sz="1000"/>
          </a:p>
        </p:txBody>
      </p:sp>
      <p:sp>
        <p:nvSpPr>
          <p:cNvPr id="10" name="TextBox 9">
            <a:extLst>
              <a:ext uri="{FF2B5EF4-FFF2-40B4-BE49-F238E27FC236}">
                <a16:creationId xmlns:a16="http://schemas.microsoft.com/office/drawing/2014/main" id="{C5C00925-2AC9-40A0-90A7-F2A03C636EA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EB6A2176-334C-439F-B8F5-FB2FF590CD57}"/>
              </a:ext>
            </a:extLst>
          </p:cNvPr>
          <p:cNvSpPr/>
          <p:nvPr/>
        </p:nvSpPr>
        <p:spPr>
          <a:xfrm>
            <a:off x="152400" y="2161139"/>
            <a:ext cx="2050774"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208C813-ADBD-4D28-B554-BA7A0DD760B0}"/>
              </a:ext>
            </a:extLst>
          </p:cNvPr>
          <p:cNvSpPr txBox="1"/>
          <p:nvPr/>
        </p:nvSpPr>
        <p:spPr>
          <a:xfrm>
            <a:off x="304800" y="3341569"/>
            <a:ext cx="5576190" cy="1718419"/>
          </a:xfrm>
          <a:prstGeom prst="rect">
            <a:avLst/>
          </a:prstGeom>
          <a:solidFill>
            <a:srgbClr val="FF99FF"/>
          </a:solidFill>
        </p:spPr>
        <p:txBody>
          <a:bodyPr wrap="square" lIns="25400" tIns="12700" rIns="25400" bIns="12700" rtlCol="0">
            <a:spAutoFit/>
          </a:bodyPr>
          <a:lstStyle/>
          <a:p>
            <a:r>
              <a:rPr lang="de-DE" altLang="en-US" sz="1200" i="1" dirty="0">
                <a:solidFill>
                  <a:srgbClr val="0000FF"/>
                </a:solidFill>
              </a:rPr>
              <a:t>Kurz gesagt: Was ist das Duane-Syndrom</a:t>
            </a:r>
            <a:r>
              <a:rPr lang="en-US" altLang="en-US" sz="1200" i="1" dirty="0">
                <a:solidFill>
                  <a:srgbClr val="0000FF"/>
                </a:solidFill>
              </a:rPr>
              <a:t>?</a:t>
            </a:r>
          </a:p>
          <a:p>
            <a:r>
              <a:rPr lang="en-US" altLang="en-US" sz="1200" dirty="0">
                <a:solidFill>
                  <a:srgbClr val="0000FF"/>
                </a:solidFill>
              </a:rPr>
              <a:t>Eine Bewegungsstörung mit folgenden Hauptmerkmalen:</a:t>
            </a:r>
          </a:p>
          <a:p>
            <a:r>
              <a:rPr lang="en-US" altLang="en-US" sz="1200" dirty="0">
                <a:solidFill>
                  <a:srgbClr val="0000FF"/>
                </a:solidFill>
              </a:rPr>
              <a:t>--Zumindest eine gewisse Einschränkung der horizontalen Bewegung</a:t>
            </a:r>
            <a:endParaRPr lang="en-US" sz="1400" dirty="0">
              <a:solidFill>
                <a:srgbClr val="0000FF"/>
              </a:solidFill>
            </a:endParaRPr>
          </a:p>
          <a:p>
            <a:r>
              <a:rPr lang="en-US" altLang="en-US" sz="1200" dirty="0">
                <a:solidFill>
                  <a:srgbClr val="0000FF"/>
                </a:solidFill>
              </a:rPr>
              <a:t>– Der Versuch einer Adduktion führt zu einer Rückführung des Augapfels und kann ein Hoch- oder Herabschießen verursachen</a:t>
            </a:r>
            <a:endParaRPr lang="en-US" sz="1400" dirty="0">
              <a:solidFill>
                <a:srgbClr val="0000FF"/>
              </a:solidFill>
            </a:endParaRPr>
          </a:p>
          <a:p>
            <a:endParaRPr lang="en-US" altLang="en-US" sz="1400" dirty="0">
              <a:solidFill>
                <a:srgbClr val="0000FF"/>
              </a:solidFill>
            </a:endParaRPr>
          </a:p>
          <a:p>
            <a:r>
              <a:rPr lang="en-US" altLang="en-US" sz="1200" i="1" dirty="0">
                <a:solidFill>
                  <a:srgbClr val="0000FF"/>
                </a:solidFill>
              </a:rPr>
              <a:t>Was ist die Ursache?</a:t>
            </a:r>
            <a:endParaRPr lang="en-US" altLang="en-US" sz="1400" i="1" dirty="0">
              <a:solidFill>
                <a:srgbClr val="FF99FF"/>
              </a:solidFill>
            </a:endParaRPr>
          </a:p>
          <a:p>
            <a:r>
              <a:rPr lang="en-US" altLang="en-US" sz="1200" dirty="0">
                <a:solidFill>
                  <a:srgbClr val="FF99FF"/>
                </a:solidFill>
              </a:rPr>
              <a:t>Der Kern des Hirnnervs VI fehlt, und der Musculus rectus lateralis wird vom Hirnnerv III innerviert</a:t>
            </a:r>
          </a:p>
        </p:txBody>
      </p:sp>
    </p:spTree>
    <p:extLst>
      <p:ext uri="{BB962C8B-B14F-4D97-AF65-F5344CB8AC3E}">
        <p14:creationId xmlns:p14="http://schemas.microsoft.com/office/powerpoint/2010/main" val="5276879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1433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chemeClr val="bg1">
                    <a:lumMod val="75000"/>
                  </a:schemeClr>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solidFill>
                  <a:schemeClr val="bg1">
                    <a:lumMod val="75000"/>
                  </a:schemeClr>
                </a:solidFill>
              </a:rPr>
              <a:t>Mit welchem Syndrom ist </a:t>
            </a:r>
            <a:r>
              <a:rPr lang="en-US" sz="1200" i="1" dirty="0" err="1">
                <a:solidFill>
                  <a:schemeClr val="bg1">
                    <a:lumMod val="75000"/>
                  </a:schemeClr>
                </a:solidFill>
              </a:rPr>
              <a:t>ein Hornhautdermoid </a:t>
            </a:r>
            <a:r>
              <a:rPr lang="en-US" sz="1200" i="1" dirty="0">
                <a:solidFill>
                  <a:schemeClr val="bg1">
                    <a:lumMod val="75000"/>
                  </a:schemeClr>
                </a:solidFill>
              </a:rPr>
              <a:t>assoziiert?</a:t>
            </a:r>
          </a:p>
          <a:p>
            <a:pPr eaLnBrk="1" hangingPunct="1">
              <a:lnSpc>
                <a:spcPct val="90000"/>
              </a:lnSpc>
              <a:defRPr/>
            </a:pPr>
            <a:r>
              <a:rPr lang="en-US" sz="1200" b="1" dirty="0" err="1">
                <a:solidFill>
                  <a:schemeClr val="bg1">
                    <a:lumMod val="75000"/>
                  </a:schemeClr>
                </a:solidFill>
              </a:rPr>
              <a:t>Goldenhar</a:t>
            </a:r>
            <a:r>
              <a:rPr lang="en-US" sz="1200" b="1" dirty="0">
                <a:solidFill>
                  <a:schemeClr val="bg1">
                    <a:lumMod val="75000"/>
                  </a:schemeClr>
                </a:solidFill>
              </a:rPr>
              <a:t>-Syndrom</a:t>
            </a:r>
          </a:p>
          <a:p>
            <a:pPr eaLnBrk="1" hangingPunct="1">
              <a:lnSpc>
                <a:spcPct val="90000"/>
              </a:lnSpc>
              <a:defRPr/>
            </a:pPr>
            <a:endParaRPr lang="en-US" sz="1600" b="1" i="1" dirty="0">
              <a:solidFill>
                <a:schemeClr val="bg1">
                  <a:lumMod val="75000"/>
                </a:schemeClr>
              </a:solidFill>
            </a:endParaRPr>
          </a:p>
          <a:p>
            <a:pPr eaLnBrk="1" hangingPunct="1">
              <a:lnSpc>
                <a:spcPct val="90000"/>
              </a:lnSpc>
              <a:defRPr/>
            </a:pPr>
            <a:r>
              <a:rPr lang="en-US" sz="1200" i="1" dirty="0">
                <a:solidFill>
                  <a:schemeClr val="bg1">
                    <a:lumMod val="75000"/>
                  </a:schemeClr>
                </a:solidFill>
              </a:rPr>
              <a:t>Wie lautet der </a:t>
            </a:r>
            <a:r>
              <a:rPr lang="en-US" sz="1200" i="1" dirty="0" err="1">
                <a:solidFill>
                  <a:schemeClr val="bg1">
                    <a:lumMod val="75000"/>
                  </a:schemeClr>
                </a:solidFill>
              </a:rPr>
              <a:t>nicht-eponymische </a:t>
            </a:r>
            <a:r>
              <a:rPr lang="en-US" sz="1200" i="1" dirty="0">
                <a:solidFill>
                  <a:schemeClr val="bg1">
                    <a:lumMod val="75000"/>
                  </a:schemeClr>
                </a:solidFill>
              </a:rPr>
              <a:t>Name </a:t>
            </a:r>
            <a:r>
              <a:rPr lang="en-US" sz="1200" i="1" dirty="0" err="1">
                <a:solidFill>
                  <a:schemeClr val="bg1">
                    <a:lumMod val="75000"/>
                  </a:schemeClr>
                </a:solidFill>
              </a:rPr>
              <a:t>des Goldenhar-Syndroms</a:t>
            </a:r>
            <a:r>
              <a:rPr lang="en-US" sz="1200" i="1" dirty="0">
                <a:solidFill>
                  <a:schemeClr val="bg1">
                    <a:lumMod val="75000"/>
                  </a:schemeClr>
                </a:solidFill>
              </a:rPr>
              <a:t>?</a:t>
            </a:r>
          </a:p>
          <a:p>
            <a:pPr eaLnBrk="1" hangingPunct="1">
              <a:lnSpc>
                <a:spcPct val="90000"/>
              </a:lnSpc>
              <a:defRPr/>
            </a:pPr>
            <a:r>
              <a:rPr lang="en-US" sz="1200" b="1" dirty="0">
                <a:solidFill>
                  <a:schemeClr val="bg1">
                    <a:lumMod val="75000"/>
                  </a:schemeClr>
                </a:solidFill>
              </a:rPr>
              <a:t>Oculo-Auriculo-Vertebrales (OAV) Syndrom</a:t>
            </a:r>
          </a:p>
          <a:p>
            <a:pPr eaLnBrk="1" hangingPunct="1">
              <a:lnSpc>
                <a:spcPct val="90000"/>
              </a:lnSpc>
              <a:defRPr/>
            </a:pPr>
            <a:endParaRPr lang="en-US" sz="1600" b="1" dirty="0">
              <a:solidFill>
                <a:schemeClr val="bg1">
                  <a:lumMod val="75000"/>
                </a:schemeClr>
              </a:solidFill>
            </a:endParaRPr>
          </a:p>
          <a:p>
            <a:pPr eaLnBrk="1" hangingPunct="1">
              <a:lnSpc>
                <a:spcPct val="90000"/>
              </a:lnSpc>
              <a:defRPr/>
            </a:pPr>
            <a:r>
              <a:rPr lang="de-DE" sz="1200" i="1" dirty="0">
                <a:solidFill>
                  <a:schemeClr val="bg1">
                    <a:lumMod val="75000"/>
                  </a:schemeClr>
                </a:solidFill>
              </a:rPr>
              <a:t>Welche weiteren Augen-/</a:t>
            </a:r>
            <a:r>
              <a:rPr lang="de-DE" sz="1200" i="1" dirty="0" err="1">
                <a:solidFill>
                  <a:schemeClr val="bg1">
                    <a:lumMod val="75000"/>
                  </a:schemeClr>
                </a:solidFill>
              </a:rPr>
              <a:t>periokulären</a:t>
            </a:r>
            <a:r>
              <a:rPr lang="de-DE" sz="1200" i="1" dirty="0">
                <a:solidFill>
                  <a:schemeClr val="bg1">
                    <a:lumMod val="75000"/>
                  </a:schemeClr>
                </a:solidFill>
              </a:rPr>
              <a:t> Anomalien treten beim </a:t>
            </a:r>
            <a:r>
              <a:rPr lang="de-DE" sz="1200" i="1" dirty="0" err="1">
                <a:solidFill>
                  <a:schemeClr val="bg1">
                    <a:lumMod val="75000"/>
                  </a:schemeClr>
                </a:solidFill>
              </a:rPr>
              <a:t>Goldenhar</a:t>
            </a:r>
            <a:r>
              <a:rPr lang="de-DE" sz="1200" i="1" dirty="0">
                <a:solidFill>
                  <a:schemeClr val="bg1">
                    <a:lumMod val="75000"/>
                  </a:schemeClr>
                </a:solidFill>
              </a:rPr>
              <a:t>-Syndrom häufig auf</a:t>
            </a:r>
            <a:r>
              <a:rPr lang="en-US" sz="1200" i="1" dirty="0">
                <a:solidFill>
                  <a:schemeClr val="bg1">
                    <a:lumMod val="75000"/>
                  </a:schemeClr>
                </a:solidFill>
              </a:rPr>
              <a:t>?</a:t>
            </a:r>
          </a:p>
          <a:p>
            <a:pPr eaLnBrk="1" hangingPunct="1">
              <a:lnSpc>
                <a:spcPct val="90000"/>
              </a:lnSpc>
              <a:defRPr/>
            </a:pPr>
            <a:r>
              <a:rPr lang="en-US" sz="1200" b="1" dirty="0">
                <a:solidFill>
                  <a:schemeClr val="bg1">
                    <a:lumMod val="75000"/>
                  </a:schemeClr>
                </a:solidFill>
              </a:rPr>
              <a:t>--Lid</a:t>
            </a:r>
            <a:r>
              <a:rPr lang="en-US" sz="1200" b="1" dirty="0" err="1">
                <a:solidFill>
                  <a:schemeClr val="bg1">
                    <a:lumMod val="75000"/>
                  </a:schemeClr>
                </a:solidFill>
              </a:rPr>
              <a:t>kolobom</a:t>
            </a:r>
            <a:endParaRPr lang="en-US" sz="1600" b="1" dirty="0">
              <a:solidFill>
                <a:schemeClr val="bg1">
                  <a:lumMod val="75000"/>
                </a:schemeClr>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CCFF99"/>
                </a:solidFill>
              </a:rPr>
              <a:t>Welche </a:t>
            </a:r>
            <a:r>
              <a:rPr lang="en-US" sz="1200" b="1" i="1" dirty="0" err="1">
                <a:solidFill>
                  <a:srgbClr val="CCFF99"/>
                </a:solidFill>
              </a:rPr>
              <a:t>nicht-okularen </a:t>
            </a:r>
            <a:r>
              <a:rPr lang="en-US" sz="1200" i="1" dirty="0">
                <a:solidFill>
                  <a:srgbClr val="CCFF99"/>
                </a:solidFill>
              </a:rPr>
              <a:t>Befunde treten üblicherweise auf?</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err="1">
                <a:solidFill>
                  <a:srgbClr val="EAEAEA"/>
                </a:solidFill>
              </a:rPr>
              <a:t>Nichts </a:t>
            </a:r>
            <a:r>
              <a:rPr lang="en-US" sz="1200" dirty="0">
                <a:solidFill>
                  <a:srgbClr val="EAEAEA"/>
                </a:solidFill>
              </a:rPr>
              <a:t>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4343"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89D61E55-262F-40F3-B5ED-111A9977996D}" type="slidenum">
              <a:rPr lang="en-US" altLang="en-US" sz="1000"/>
              <a:t>67</a:t>
            </a:fld>
            <a:endParaRPr lang="en-US" altLang="en-US" sz="1000"/>
          </a:p>
        </p:txBody>
      </p:sp>
      <p:sp>
        <p:nvSpPr>
          <p:cNvPr id="10" name="TextBox 9">
            <a:extLst>
              <a:ext uri="{FF2B5EF4-FFF2-40B4-BE49-F238E27FC236}">
                <a16:creationId xmlns:a16="http://schemas.microsoft.com/office/drawing/2014/main" id="{C5C00925-2AC9-40A0-90A7-F2A03C636EA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Oval 1">
            <a:extLst>
              <a:ext uri="{FF2B5EF4-FFF2-40B4-BE49-F238E27FC236}">
                <a16:creationId xmlns:a16="http://schemas.microsoft.com/office/drawing/2014/main" id="{EB6A2176-334C-439F-B8F5-FB2FF590CD57}"/>
              </a:ext>
            </a:extLst>
          </p:cNvPr>
          <p:cNvSpPr/>
          <p:nvPr/>
        </p:nvSpPr>
        <p:spPr>
          <a:xfrm>
            <a:off x="152400" y="2195006"/>
            <a:ext cx="2050774"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208C813-ADBD-4D28-B554-BA7A0DD760B0}"/>
              </a:ext>
            </a:extLst>
          </p:cNvPr>
          <p:cNvSpPr txBox="1"/>
          <p:nvPr/>
        </p:nvSpPr>
        <p:spPr>
          <a:xfrm>
            <a:off x="304800" y="3341569"/>
            <a:ext cx="5576190" cy="1718419"/>
          </a:xfrm>
          <a:prstGeom prst="rect">
            <a:avLst/>
          </a:prstGeom>
          <a:solidFill>
            <a:srgbClr val="FF99FF"/>
          </a:solidFill>
        </p:spPr>
        <p:txBody>
          <a:bodyPr wrap="square" lIns="25400" tIns="12700" rIns="25400" bIns="12700" rtlCol="0">
            <a:spAutoFit/>
          </a:bodyPr>
          <a:lstStyle/>
          <a:p>
            <a:r>
              <a:rPr lang="de-DE" altLang="en-US" sz="1200" i="1" dirty="0">
                <a:solidFill>
                  <a:srgbClr val="0000FF"/>
                </a:solidFill>
              </a:rPr>
              <a:t>Kurz gesagt: Was ist das Duane-Syndrom</a:t>
            </a:r>
            <a:r>
              <a:rPr lang="en-US" altLang="en-US" sz="1200" i="1" dirty="0">
                <a:solidFill>
                  <a:srgbClr val="0000FF"/>
                </a:solidFill>
              </a:rPr>
              <a:t>?</a:t>
            </a:r>
          </a:p>
          <a:p>
            <a:r>
              <a:rPr lang="en-US" altLang="en-US" sz="1200" dirty="0">
                <a:solidFill>
                  <a:srgbClr val="0000FF"/>
                </a:solidFill>
              </a:rPr>
              <a:t>Eine Bewegungsstörung mit folgenden Hauptmerkmalen:</a:t>
            </a:r>
          </a:p>
          <a:p>
            <a:r>
              <a:rPr lang="en-US" altLang="en-US" sz="1200" dirty="0">
                <a:solidFill>
                  <a:srgbClr val="0000FF"/>
                </a:solidFill>
              </a:rPr>
              <a:t>--Zumindest eine gewisse Einschränkung der horizontalen Bewegung</a:t>
            </a:r>
            <a:endParaRPr lang="en-US" sz="1400" dirty="0">
              <a:solidFill>
                <a:srgbClr val="0000FF"/>
              </a:solidFill>
            </a:endParaRPr>
          </a:p>
          <a:p>
            <a:r>
              <a:rPr lang="en-US" altLang="en-US" sz="1200" dirty="0">
                <a:solidFill>
                  <a:srgbClr val="0000FF"/>
                </a:solidFill>
              </a:rPr>
              <a:t>– Der Versuch einer Adduktion führt zu einer Rückführung des Augapfels und kann ein Hoch- oder Herabschießen verursachen</a:t>
            </a:r>
            <a:endParaRPr lang="en-US" sz="1400" dirty="0">
              <a:solidFill>
                <a:srgbClr val="0000FF"/>
              </a:solidFill>
            </a:endParaRPr>
          </a:p>
          <a:p>
            <a:endParaRPr lang="en-US" altLang="en-US" sz="1400" dirty="0">
              <a:solidFill>
                <a:srgbClr val="0000FF"/>
              </a:solidFill>
            </a:endParaRPr>
          </a:p>
          <a:p>
            <a:r>
              <a:rPr lang="en-US" altLang="en-US" sz="1200" i="1" dirty="0">
                <a:solidFill>
                  <a:srgbClr val="0000FF"/>
                </a:solidFill>
              </a:rPr>
              <a:t>Was ist die Ursache?</a:t>
            </a:r>
          </a:p>
          <a:p>
            <a:r>
              <a:rPr lang="en-US" altLang="en-US" sz="1200" dirty="0">
                <a:solidFill>
                  <a:srgbClr val="0000FF"/>
                </a:solidFill>
              </a:rPr>
              <a:t>Der Kern des Hirnnervs VI fehlt, und der Musculus rectus lateralis wird vom Hirnnerv III innerviert</a:t>
            </a:r>
          </a:p>
        </p:txBody>
      </p:sp>
    </p:spTree>
    <p:extLst>
      <p:ext uri="{BB962C8B-B14F-4D97-AF65-F5344CB8AC3E}">
        <p14:creationId xmlns:p14="http://schemas.microsoft.com/office/powerpoint/2010/main" val="6561216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Q</a:t>
            </a:r>
          </a:p>
        </p:txBody>
      </p:sp>
      <p:sp>
        <p:nvSpPr>
          <p:cNvPr id="1536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i="1" dirty="0">
              <a:solidFill>
                <a:schemeClr val="accent6">
                  <a:lumMod val="75000"/>
                </a:schemeClr>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en-US" sz="1200" i="1" dirty="0">
                <a:solidFill>
                  <a:srgbClr val="0000FF"/>
                </a:solidFill>
              </a:rPr>
              <a:t>Welche weiteren </a:t>
            </a:r>
            <a:r>
              <a:rPr lang="en-US" sz="1200" i="1" dirty="0" err="1">
                <a:solidFill>
                  <a:srgbClr val="0000FF"/>
                </a:solidFill>
              </a:rPr>
              <a:t>Augen-/periokulären </a:t>
            </a:r>
            <a:r>
              <a:rPr lang="en-US" sz="1200" i="1" dirty="0">
                <a:solidFill>
                  <a:srgbClr val="0000FF"/>
                </a:solidFill>
              </a:rPr>
              <a:t>Anomalien treten beim </a:t>
            </a:r>
            <a:r>
              <a:rPr lang="en-US" sz="1200" i="1" dirty="0" err="1">
                <a:solidFill>
                  <a:srgbClr val="0000FF"/>
                </a:solidFill>
              </a:rPr>
              <a:t>Goldenhar-Syndrom</a:t>
            </a:r>
            <a:r>
              <a:rPr lang="en-US" sz="1200" i="1" dirty="0">
                <a:solidFill>
                  <a:srgbClr val="0000FF"/>
                </a:solidFill>
              </a:rPr>
              <a:t> häufig auf?</a:t>
            </a:r>
          </a:p>
          <a:p>
            <a:pPr eaLnBrk="1" hangingPunct="1">
              <a:lnSpc>
                <a:spcPct val="90000"/>
              </a:lnSpc>
              <a:defRPr/>
            </a:pPr>
            <a:r>
              <a:rPr lang="en-US" sz="1200" b="1" dirty="0">
                <a:solidFill>
                  <a:srgbClr val="0000FF"/>
                </a:solidFill>
              </a:rPr>
              <a:t>--Lid</a:t>
            </a:r>
            <a:r>
              <a:rPr lang="en-US" sz="1200" b="1" dirty="0" err="1">
                <a:solidFill>
                  <a:srgbClr val="0000FF"/>
                </a:solidFill>
              </a:rPr>
              <a:t>kolobom</a:t>
            </a:r>
            <a:endParaRPr lang="en-US" sz="1600" b="1" dirty="0">
              <a:solidFill>
                <a:srgbClr val="0000FF"/>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FF0000"/>
                </a:solidFill>
              </a:rPr>
              <a:t>Welche </a:t>
            </a:r>
            <a:r>
              <a:rPr lang="en-US" sz="1200" b="1" i="1" dirty="0" err="1">
                <a:solidFill>
                  <a:srgbClr val="FF0000"/>
                </a:solidFill>
              </a:rPr>
              <a:t>nicht-okularen </a:t>
            </a:r>
            <a:r>
              <a:rPr lang="en-US" sz="1200" i="1" dirty="0">
                <a:solidFill>
                  <a:srgbClr val="FF0000"/>
                </a:solidFill>
              </a:rPr>
              <a:t>Befunde treten üblicherweise auf?</a:t>
            </a:r>
          </a:p>
          <a:p>
            <a:pPr eaLnBrk="1" hangingPunct="1">
              <a:lnSpc>
                <a:spcPct val="90000"/>
              </a:lnSpc>
              <a:defRPr/>
            </a:pPr>
            <a:r>
              <a:rPr lang="en-US" sz="1200" b="1" dirty="0">
                <a:solidFill>
                  <a:srgbClr val="CCFF99"/>
                </a:solidFill>
              </a:rPr>
              <a:t>--Ohrfehlbildungen </a:t>
            </a:r>
            <a:r>
              <a:rPr lang="en-US" sz="1200" dirty="0">
                <a:solidFill>
                  <a:srgbClr val="CCFF99"/>
                </a:solidFill>
              </a:rPr>
              <a:t>(vor dem Ohr liegende Anhängsel; Ohrfisteln)</a:t>
            </a:r>
          </a:p>
          <a:p>
            <a:pPr eaLnBrk="1" hangingPunct="1">
              <a:lnSpc>
                <a:spcPct val="90000"/>
              </a:lnSpc>
              <a:defRPr/>
            </a:pPr>
            <a:r>
              <a:rPr lang="en-US" sz="1200" b="1" dirty="0" err="1">
                <a:solidFill>
                  <a:srgbClr val="CCFF99"/>
                </a:solidFill>
              </a:rPr>
              <a:t>--Hemifaziale Mikrosomie </a:t>
            </a:r>
            <a:r>
              <a:rPr lang="en-US" sz="1200" dirty="0">
                <a:solidFill>
                  <a:srgbClr val="CCFF99"/>
                </a:solidFill>
              </a:rPr>
              <a:t>(Oberkiefer-/Unterkieferhypoplasie)</a:t>
            </a:r>
          </a:p>
          <a:p>
            <a:pPr eaLnBrk="1" hangingPunct="1">
              <a:lnSpc>
                <a:spcPct val="90000"/>
              </a:lnSpc>
              <a:defRPr/>
            </a:pPr>
            <a:endParaRPr lang="en-US" sz="1600" dirty="0">
              <a:solidFill>
                <a:srgbClr val="CCFF99"/>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err="1">
                <a:solidFill>
                  <a:srgbClr val="EAEAEA"/>
                </a:solidFill>
              </a:rPr>
              <a:t>Ohr</a:t>
            </a:r>
            <a:r>
              <a:rPr lang="en-US" sz="1200" dirty="0">
                <a:solidFill>
                  <a:srgbClr val="EAEAEA"/>
                </a:solidFill>
              </a:rPr>
              <a:t>fehlbildungen</a:t>
            </a:r>
          </a:p>
          <a:p>
            <a:pPr eaLnBrk="1" hangingPunct="1">
              <a:defRPr/>
            </a:pPr>
            <a:r>
              <a:rPr lang="en-US" sz="1200" dirty="0"/>
              <a:t>Nichts beginnt mit „N“</a:t>
            </a:r>
          </a:p>
          <a:p>
            <a:pPr eaLnBrk="1" hangingPunct="1">
              <a:defRPr/>
            </a:pPr>
            <a:r>
              <a:rPr lang="en-US" sz="1200" dirty="0" err="1">
                <a:solidFill>
                  <a:srgbClr val="EAEAEA"/>
                </a:solidFill>
              </a:rPr>
              <a:t>Hemifaziale Mikrosomie</a:t>
            </a:r>
            <a:endParaRPr lang="en-US" dirty="0">
              <a:solidFill>
                <a:srgbClr val="EAEAEA"/>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536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9CFEADD-2BF2-45EA-8504-94E0798A880F}" type="slidenum">
              <a:rPr lang="en-US" altLang="en-US" sz="1000"/>
              <a:t>68</a:t>
            </a:fld>
            <a:endParaRPr lang="en-US" altLang="en-US" sz="1000"/>
          </a:p>
        </p:txBody>
      </p:sp>
      <p:sp>
        <p:nvSpPr>
          <p:cNvPr id="8" name="Arrow: Right 7">
            <a:extLst>
              <a:ext uri="{FF2B5EF4-FFF2-40B4-BE49-F238E27FC236}">
                <a16:creationId xmlns:a16="http://schemas.microsoft.com/office/drawing/2014/main" id="{2690EF7D-47B0-452B-B4AC-A525553B597B}"/>
              </a:ext>
            </a:extLst>
          </p:cNvPr>
          <p:cNvSpPr/>
          <p:nvPr/>
        </p:nvSpPr>
        <p:spPr>
          <a:xfrm>
            <a:off x="3657600" y="4800600"/>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Eine Antwort beginnt mit einem </a:t>
            </a:r>
            <a:r>
              <a:rPr lang="en-US" sz="1200" dirty="0">
                <a:solidFill>
                  <a:schemeClr val="tx1"/>
                </a:solidFill>
              </a:rPr>
              <a:t>„E“</a:t>
            </a:r>
          </a:p>
        </p:txBody>
      </p:sp>
      <p:sp>
        <p:nvSpPr>
          <p:cNvPr id="9" name="Arrow: Right 8">
            <a:extLst>
              <a:ext uri="{FF2B5EF4-FFF2-40B4-BE49-F238E27FC236}">
                <a16:creationId xmlns:a16="http://schemas.microsoft.com/office/drawing/2014/main" id="{A2550B14-315B-4D23-8C7D-4AC1F0A0F385}"/>
              </a:ext>
            </a:extLst>
          </p:cNvPr>
          <p:cNvSpPr/>
          <p:nvPr/>
        </p:nvSpPr>
        <p:spPr>
          <a:xfrm>
            <a:off x="3657600" y="5392462"/>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Die andere mit einem </a:t>
            </a:r>
            <a:r>
              <a:rPr lang="en-US" sz="1200" dirty="0">
                <a:solidFill>
                  <a:schemeClr val="tx1"/>
                </a:solidFill>
              </a:rPr>
              <a:t>„H“</a:t>
            </a:r>
          </a:p>
        </p:txBody>
      </p:sp>
      <p:sp>
        <p:nvSpPr>
          <p:cNvPr id="10" name="TextBox 9">
            <a:extLst>
              <a:ext uri="{FF2B5EF4-FFF2-40B4-BE49-F238E27FC236}">
                <a16:creationId xmlns:a16="http://schemas.microsoft.com/office/drawing/2014/main" id="{2B4D0128-EE25-4590-BE9B-DEFBD745888A}"/>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16387"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i="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weiteren</a:t>
            </a:r>
            <a:r>
              <a:rPr lang="en-US" sz="1200" i="1" dirty="0">
                <a:solidFill>
                  <a:srgbClr val="0000FF"/>
                </a:solidFill>
              </a:rPr>
              <a:t> Augen-/</a:t>
            </a:r>
            <a:r>
              <a:rPr lang="en-US" sz="1200" i="1" dirty="0" err="1">
                <a:solidFill>
                  <a:srgbClr val="0000FF"/>
                </a:solidFill>
              </a:rPr>
              <a:t>periokulären</a:t>
            </a:r>
            <a:r>
              <a:rPr lang="en-US" sz="1200" i="1" dirty="0">
                <a:solidFill>
                  <a:srgbClr val="0000FF"/>
                </a:solidFill>
              </a:rPr>
              <a:t> </a:t>
            </a:r>
            <a:r>
              <a:rPr lang="en-US" sz="1200" i="1" dirty="0" err="1">
                <a:solidFill>
                  <a:srgbClr val="0000FF"/>
                </a:solidFill>
              </a:rPr>
              <a:t>Anomalien</a:t>
            </a:r>
            <a:r>
              <a:rPr lang="en-US" sz="1200" i="1" dirty="0">
                <a:solidFill>
                  <a:srgbClr val="0000FF"/>
                </a:solidFill>
              </a:rPr>
              <a:t> </a:t>
            </a:r>
            <a:r>
              <a:rPr lang="en-US" sz="1200" i="1" dirty="0" err="1">
                <a:solidFill>
                  <a:srgbClr val="0000FF"/>
                </a:solidFill>
              </a:rPr>
              <a:t>treten</a:t>
            </a:r>
            <a:r>
              <a:rPr lang="en-US" sz="1200" i="1" dirty="0">
                <a:solidFill>
                  <a:srgbClr val="0000FF"/>
                </a:solidFill>
              </a:rPr>
              <a:t> </a:t>
            </a:r>
            <a:r>
              <a:rPr lang="en-US" sz="1200" i="1" dirty="0" err="1">
                <a:solidFill>
                  <a:srgbClr val="0000FF"/>
                </a:solidFill>
              </a:rPr>
              <a:t>beim</a:t>
            </a:r>
            <a:r>
              <a:rPr lang="en-US" sz="1200" i="1" dirty="0">
                <a:solidFill>
                  <a:srgbClr val="0000FF"/>
                </a:solidFill>
              </a:rPr>
              <a:t> Goldenhar-</a:t>
            </a:r>
            <a:r>
              <a:rPr lang="en-US" sz="1200" i="1" dirty="0" err="1">
                <a:solidFill>
                  <a:srgbClr val="0000FF"/>
                </a:solidFill>
              </a:rPr>
              <a:t>Syndrom</a:t>
            </a:r>
            <a:r>
              <a:rPr lang="en-US" sz="1200" i="1" dirty="0">
                <a:solidFill>
                  <a:srgbClr val="0000FF"/>
                </a:solidFill>
              </a:rPr>
              <a:t> </a:t>
            </a:r>
            <a:r>
              <a:rPr lang="en-US" sz="1200" i="1" dirty="0" err="1">
                <a:solidFill>
                  <a:srgbClr val="0000FF"/>
                </a:solidFill>
              </a:rPr>
              <a:t>häufig</a:t>
            </a:r>
            <a:r>
              <a:rPr lang="en-US" sz="1200" i="1" dirty="0">
                <a:solidFill>
                  <a:srgbClr val="0000FF"/>
                </a:solidFill>
              </a:rPr>
              <a:t> auf?</a:t>
            </a:r>
          </a:p>
          <a:p>
            <a:pPr eaLnBrk="1" hangingPunct="1">
              <a:lnSpc>
                <a:spcPct val="90000"/>
              </a:lnSpc>
              <a:defRPr/>
            </a:pPr>
            <a:r>
              <a:rPr lang="en-US" sz="1200" b="1" dirty="0">
                <a:solidFill>
                  <a:srgbClr val="0000FF"/>
                </a:solidFill>
              </a:rPr>
              <a:t>--Lid</a:t>
            </a:r>
            <a:r>
              <a:rPr lang="en-US" sz="1200" b="1" dirty="0" err="1">
                <a:solidFill>
                  <a:srgbClr val="0000FF"/>
                </a:solidFill>
              </a:rPr>
              <a:t>kolobom</a:t>
            </a:r>
            <a:endParaRPr lang="en-US" sz="1600" b="1" dirty="0">
              <a:solidFill>
                <a:srgbClr val="0000FF"/>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FF0000"/>
                </a:solidFill>
              </a:rPr>
              <a:t>Welche </a:t>
            </a:r>
            <a:r>
              <a:rPr lang="en-US" sz="1200" b="1" i="1" dirty="0" err="1">
                <a:solidFill>
                  <a:srgbClr val="FF0000"/>
                </a:solidFill>
              </a:rPr>
              <a:t>nicht-okularen </a:t>
            </a:r>
            <a:r>
              <a:rPr lang="en-US" sz="1200" i="1" dirty="0">
                <a:solidFill>
                  <a:srgbClr val="FF0000"/>
                </a:solidFill>
              </a:rPr>
              <a:t>Befunde treten üblicherweise auf?</a:t>
            </a:r>
          </a:p>
          <a:p>
            <a:pPr eaLnBrk="1" hangingPunct="1">
              <a:lnSpc>
                <a:spcPct val="90000"/>
              </a:lnSpc>
              <a:defRPr/>
            </a:pPr>
            <a:r>
              <a:rPr lang="en-US" sz="1200" b="1" dirty="0">
                <a:solidFill>
                  <a:srgbClr val="FF0000"/>
                </a:solidFill>
              </a:rPr>
              <a:t>--Ohrfehlbildungen </a:t>
            </a:r>
            <a:r>
              <a:rPr lang="en-US" sz="1200" dirty="0">
                <a:solidFill>
                  <a:srgbClr val="FF0000"/>
                </a:solidFill>
              </a:rPr>
              <a:t>(vor dem Ohr liegende Anhängsel; Ohrfisteln)</a:t>
            </a:r>
          </a:p>
          <a:p>
            <a:pPr eaLnBrk="1" hangingPunct="1">
              <a:lnSpc>
                <a:spcPct val="90000"/>
              </a:lnSpc>
              <a:defRPr/>
            </a:pPr>
            <a:r>
              <a:rPr lang="en-US" sz="1200" b="1" dirty="0" err="1">
                <a:solidFill>
                  <a:srgbClr val="FF0000"/>
                </a:solidFill>
              </a:rPr>
              <a:t>--Hemifaziale Mikrosomie </a:t>
            </a:r>
            <a:r>
              <a:rPr lang="en-US" sz="1200" dirty="0">
                <a:solidFill>
                  <a:srgbClr val="FF0000"/>
                </a:solidFill>
              </a:rPr>
              <a:t>(Oberkiefer-/Unterkieferhypoplasie)</a:t>
            </a:r>
          </a:p>
          <a:p>
            <a:pPr eaLnBrk="1" hangingPunct="1">
              <a:lnSpc>
                <a:spcPct val="90000"/>
              </a:lnSpc>
              <a:defRPr/>
            </a:pPr>
            <a:endParaRPr lang="en-US" sz="1600" dirty="0">
              <a:solidFill>
                <a:srgbClr val="FF0000"/>
              </a:solidFill>
            </a:endParaRPr>
          </a:p>
          <a:p>
            <a:pPr eaLnBrk="1" hangingPunct="1">
              <a:lnSpc>
                <a:spcPct val="90000"/>
              </a:lnSpc>
              <a:defRPr/>
            </a:pPr>
            <a:r>
              <a:rPr lang="en-US" sz="1200" i="1" dirty="0">
                <a:solidFill>
                  <a:srgbClr val="CCFF99"/>
                </a:solidFill>
              </a:rPr>
              <a:t>Wo genau befinden sich </a:t>
            </a:r>
            <a:r>
              <a:rPr lang="en-US" sz="1200" i="1" dirty="0" err="1">
                <a:solidFill>
                  <a:srgbClr val="CCFF99"/>
                </a:solidFill>
              </a:rPr>
              <a:t>Dermoide </a:t>
            </a:r>
            <a:r>
              <a:rPr lang="en-US" sz="1200" i="1" dirty="0">
                <a:solidFill>
                  <a:srgbClr val="CCFF99"/>
                </a:solidFill>
              </a:rPr>
              <a:t>bei </a:t>
            </a:r>
            <a:r>
              <a:rPr lang="en-US" sz="1200" i="1" dirty="0" err="1">
                <a:solidFill>
                  <a:srgbClr val="CCFF99"/>
                </a:solidFill>
              </a:rPr>
              <a:t>Goldenhar-Syndrom</a:t>
            </a:r>
            <a:r>
              <a:rPr lang="en-US" sz="1200" i="1" dirty="0">
                <a:solidFill>
                  <a:srgbClr val="CCFF99"/>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1687641"/>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err="1">
                <a:solidFill>
                  <a:srgbClr val="FF0000"/>
                </a:solidFill>
              </a:rPr>
              <a:t>Ohrfehlbildungen</a:t>
            </a:r>
            <a:r>
              <a:rPr lang="en-US" sz="1200" dirty="0">
                <a:solidFill>
                  <a:srgbClr val="FF0000"/>
                </a:solidFill>
              </a:rPr>
              <a:t> (Ear)</a:t>
            </a:r>
          </a:p>
          <a:p>
            <a:pPr eaLnBrk="1" hangingPunct="1">
              <a:defRPr/>
            </a:pPr>
            <a:r>
              <a:rPr lang="en-US" sz="1200" dirty="0"/>
              <a:t>Nichts beginnt mit „N“</a:t>
            </a:r>
          </a:p>
          <a:p>
            <a:pPr eaLnBrk="1" hangingPunct="1">
              <a:defRPr/>
            </a:pPr>
            <a:r>
              <a:rPr lang="en-US" sz="1200" dirty="0" err="1">
                <a:solidFill>
                  <a:srgbClr val="FF0000"/>
                </a:solidFill>
              </a:rPr>
              <a:t>Hemifaziale Mikrosomie</a:t>
            </a:r>
            <a:endParaRPr lang="en-US" dirty="0">
              <a:solidFill>
                <a:srgbClr val="FF0000"/>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Verzögerung </a:t>
            </a:r>
            <a:r>
              <a:rPr lang="en-US" sz="1200" dirty="0">
                <a:solidFill>
                  <a:srgbClr val="EAEAEA"/>
                </a:solidFill>
              </a:rPr>
              <a:t>bei 5–15 %</a:t>
            </a:r>
            <a:endParaRPr lang="en-US" sz="2000" b="1" dirty="0">
              <a:solidFill>
                <a:srgbClr val="EAEAEA"/>
              </a:solidFill>
            </a:endParaRPr>
          </a:p>
        </p:txBody>
      </p:sp>
      <p:sp>
        <p:nvSpPr>
          <p:cNvPr id="1639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52D9FA9-A3FF-4A54-B5AF-E875D7489789}" type="slidenum">
              <a:rPr lang="en-US" altLang="en-US" sz="1000"/>
              <a:t>69</a:t>
            </a:fld>
            <a:endParaRPr lang="en-US" altLang="en-US" sz="1000"/>
          </a:p>
        </p:txBody>
      </p:sp>
      <p:sp>
        <p:nvSpPr>
          <p:cNvPr id="8" name="Arrow: Right 7">
            <a:extLst>
              <a:ext uri="{FF2B5EF4-FFF2-40B4-BE49-F238E27FC236}">
                <a16:creationId xmlns:a16="http://schemas.microsoft.com/office/drawing/2014/main" id="{81B5E251-9F9B-4C53-8AA0-E9746A40729B}"/>
              </a:ext>
            </a:extLst>
          </p:cNvPr>
          <p:cNvSpPr/>
          <p:nvPr/>
        </p:nvSpPr>
        <p:spPr>
          <a:xfrm>
            <a:off x="3623733" y="4214847"/>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Eine Antwort beginnt mit einem </a:t>
            </a:r>
            <a:r>
              <a:rPr lang="en-US" sz="1200" dirty="0">
                <a:solidFill>
                  <a:schemeClr val="tx1"/>
                </a:solidFill>
              </a:rPr>
              <a:t>„E“</a:t>
            </a:r>
          </a:p>
        </p:txBody>
      </p:sp>
      <p:sp>
        <p:nvSpPr>
          <p:cNvPr id="9" name="Arrow: Right 8">
            <a:extLst>
              <a:ext uri="{FF2B5EF4-FFF2-40B4-BE49-F238E27FC236}">
                <a16:creationId xmlns:a16="http://schemas.microsoft.com/office/drawing/2014/main" id="{1416A61B-9B5B-4695-AD6E-151EF113A558}"/>
              </a:ext>
            </a:extLst>
          </p:cNvPr>
          <p:cNvSpPr/>
          <p:nvPr/>
        </p:nvSpPr>
        <p:spPr>
          <a:xfrm>
            <a:off x="3623733" y="4606109"/>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Die andere mit einem </a:t>
            </a:r>
            <a:r>
              <a:rPr lang="en-US" sz="1200" dirty="0">
                <a:solidFill>
                  <a:schemeClr val="tx1"/>
                </a:solidFill>
              </a:rPr>
              <a:t>„H“</a:t>
            </a:r>
          </a:p>
        </p:txBody>
      </p:sp>
      <p:sp>
        <p:nvSpPr>
          <p:cNvPr id="10" name="TextBox 9">
            <a:extLst>
              <a:ext uri="{FF2B5EF4-FFF2-40B4-BE49-F238E27FC236}">
                <a16:creationId xmlns:a16="http://schemas.microsoft.com/office/drawing/2014/main" id="{1EE193A5-0429-4F83-8EBE-AB96DFD6DC9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eaLnBrk="1" hangingPunct="1"/>
            <a:r>
              <a:rPr lang="en-US" altLang="en-US" sz="1200" b="1" dirty="0">
                <a:solidFill>
                  <a:srgbClr val="0000FF"/>
                </a:solidFill>
              </a:rPr>
              <a:t>M</a:t>
            </a:r>
            <a:endParaRPr lang="en-US" altLang="en-US" dirty="0">
              <a:solidFill>
                <a:srgbClr val="0000FF"/>
              </a:solidFill>
            </a:endParaRPr>
          </a:p>
          <a:p>
            <a:pPr eaLnBrk="1" hangingPunct="1"/>
            <a:r>
              <a:rPr lang="en-US" altLang="en-US" sz="1200" b="1" dirty="0">
                <a:solidFill>
                  <a:schemeClr val="bg1">
                    <a:lumMod val="75000"/>
                  </a:schemeClr>
                </a:solidFill>
              </a:rPr>
              <a:t>P</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E</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7</a:t>
            </a:fld>
            <a:endParaRPr lang="en-US" altLang="en-US" sz="1000"/>
          </a:p>
        </p:txBody>
      </p:sp>
      <p:sp>
        <p:nvSpPr>
          <p:cNvPr id="6" name="Arrow: Left 5">
            <a:extLst>
              <a:ext uri="{FF2B5EF4-FFF2-40B4-BE49-F238E27FC236}">
                <a16:creationId xmlns:a16="http://schemas.microsoft.com/office/drawing/2014/main" id="{312DD641-DED2-4C1F-9D62-5AC3345423B3}"/>
              </a:ext>
            </a:extLst>
          </p:cNvPr>
          <p:cNvSpPr/>
          <p:nvPr/>
        </p:nvSpPr>
        <p:spPr>
          <a:xfrm>
            <a:off x="1622942" y="3429000"/>
            <a:ext cx="2590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i="1" dirty="0">
              <a:solidFill>
                <a:schemeClr val="tx1"/>
              </a:solidFill>
            </a:endParaRPr>
          </a:p>
        </p:txBody>
      </p:sp>
      <p:sp>
        <p:nvSpPr>
          <p:cNvPr id="8" name="Rectangle 2">
            <a:extLst>
              <a:ext uri="{FF2B5EF4-FFF2-40B4-BE49-F238E27FC236}">
                <a16:creationId xmlns:a16="http://schemas.microsoft.com/office/drawing/2014/main" id="{E54D78D4-DDB4-4047-9DEE-FD8FDECA60C8}"/>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Frage und Antwort</a:t>
            </a:r>
          </a:p>
        </p:txBody>
      </p:sp>
      <p:sp>
        <p:nvSpPr>
          <p:cNvPr id="9" name="TextBox 8">
            <a:extLst>
              <a:ext uri="{FF2B5EF4-FFF2-40B4-BE49-F238E27FC236}">
                <a16:creationId xmlns:a16="http://schemas.microsoft.com/office/drawing/2014/main" id="{0DCB1424-701E-434B-A3B9-38F6AF94AAF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3398126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7DB4C8-BB9E-4D89-8213-8483A6ED6E17}"/>
              </a:ext>
            </a:extLst>
          </p:cNvPr>
          <p:cNvSpPr>
            <a:spLocks noGrp="1"/>
          </p:cNvSpPr>
          <p:nvPr>
            <p:ph type="sldNum" sz="quarter" idx="12"/>
          </p:nvPr>
        </p:nvSpPr>
        <p:spPr/>
        <p:txBody>
          <a:bodyPr wrap="square" lIns="25400" tIns="12700" rIns="25400" bIns="12700"/>
          <a:lstStyle/>
          <a:p>
            <a:pPr>
              <a:defRPr/>
            </a:pPr>
            <a:fld id="{89CB67F8-A7B1-4182-8957-334C9CBF623A}" type="slidenum">
              <a:rPr lang="en-US" altLang="en-US" smtClean="0"/>
              <a:t>70</a:t>
            </a:fld>
            <a:endParaRPr lang="en-US" altLang="en-US"/>
          </a:p>
        </p:txBody>
      </p:sp>
      <p:pic>
        <p:nvPicPr>
          <p:cNvPr id="7" name="Picture 6">
            <a:extLst>
              <a:ext uri="{FF2B5EF4-FFF2-40B4-BE49-F238E27FC236}">
                <a16:creationId xmlns:a16="http://schemas.microsoft.com/office/drawing/2014/main" id="{949C6ACA-6EA5-4F1E-B25E-E92D1C2B5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477078"/>
            <a:ext cx="2142563" cy="2185414"/>
          </a:xfrm>
          <a:prstGeom prst="rect">
            <a:avLst/>
          </a:prstGeom>
        </p:spPr>
      </p:pic>
      <p:pic>
        <p:nvPicPr>
          <p:cNvPr id="11" name="Picture 10">
            <a:extLst>
              <a:ext uri="{FF2B5EF4-FFF2-40B4-BE49-F238E27FC236}">
                <a16:creationId xmlns:a16="http://schemas.microsoft.com/office/drawing/2014/main" id="{50BCA580-7383-4ADD-AD76-BF4035B0DF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517" y="3034748"/>
            <a:ext cx="2033933" cy="2375452"/>
          </a:xfrm>
          <a:prstGeom prst="rect">
            <a:avLst/>
          </a:prstGeom>
        </p:spPr>
      </p:pic>
      <p:pic>
        <p:nvPicPr>
          <p:cNvPr id="15" name="Picture 14">
            <a:extLst>
              <a:ext uri="{FF2B5EF4-FFF2-40B4-BE49-F238E27FC236}">
                <a16:creationId xmlns:a16="http://schemas.microsoft.com/office/drawing/2014/main" id="{EDAF5E55-0941-40FC-95AD-336A2AD25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0752" y="1817336"/>
            <a:ext cx="2694648" cy="3592864"/>
          </a:xfrm>
          <a:prstGeom prst="rect">
            <a:avLst/>
          </a:prstGeom>
        </p:spPr>
      </p:pic>
      <p:sp>
        <p:nvSpPr>
          <p:cNvPr id="10" name="TextBox 9">
            <a:extLst>
              <a:ext uri="{FF2B5EF4-FFF2-40B4-BE49-F238E27FC236}">
                <a16:creationId xmlns:a16="http://schemas.microsoft.com/office/drawing/2014/main" id="{E302F9BA-B7E0-4081-B7BC-6F179D6AFDA2}"/>
              </a:ext>
            </a:extLst>
          </p:cNvPr>
          <p:cNvSpPr txBox="1"/>
          <p:nvPr/>
        </p:nvSpPr>
        <p:spPr>
          <a:xfrm>
            <a:off x="1573146" y="5518228"/>
            <a:ext cx="1779654" cy="338554"/>
          </a:xfrm>
          <a:prstGeom prst="rect">
            <a:avLst/>
          </a:prstGeom>
          <a:noFill/>
        </p:spPr>
        <p:txBody>
          <a:bodyPr wrap="square" lIns="25400" tIns="12700" rIns="25400" bIns="12700" rtlCol="0">
            <a:spAutoFit/>
          </a:bodyPr>
          <a:lstStyle/>
          <a:p>
            <a:pPr algn="ctr"/>
            <a:r>
              <a:rPr lang="en-US" sz="1200" dirty="0"/>
              <a:t>Ohrfehlbildungen</a:t>
            </a:r>
          </a:p>
        </p:txBody>
      </p:sp>
      <p:sp>
        <p:nvSpPr>
          <p:cNvPr id="16" name="TextBox 15">
            <a:extLst>
              <a:ext uri="{FF2B5EF4-FFF2-40B4-BE49-F238E27FC236}">
                <a16:creationId xmlns:a16="http://schemas.microsoft.com/office/drawing/2014/main" id="{3B4D9AC1-8046-4AEA-A4B7-B2D05D43E778}"/>
              </a:ext>
            </a:extLst>
          </p:cNvPr>
          <p:cNvSpPr txBox="1"/>
          <p:nvPr/>
        </p:nvSpPr>
        <p:spPr>
          <a:xfrm>
            <a:off x="3370402" y="6107668"/>
            <a:ext cx="2403222" cy="369332"/>
          </a:xfrm>
          <a:prstGeom prst="rect">
            <a:avLst/>
          </a:prstGeom>
          <a:noFill/>
        </p:spPr>
        <p:txBody>
          <a:bodyPr wrap="square" lIns="25400" tIns="12700" rIns="25400" bIns="12700" rtlCol="0">
            <a:spAutoFit/>
          </a:bodyPr>
          <a:lstStyle/>
          <a:p>
            <a:pPr algn="ctr"/>
            <a:r>
              <a:rPr lang="en-US" sz="1200" dirty="0"/>
              <a:t>Goldenhar-Syndrom</a:t>
            </a:r>
          </a:p>
        </p:txBody>
      </p:sp>
      <p:pic>
        <p:nvPicPr>
          <p:cNvPr id="6" name="Picture 5">
            <a:extLst>
              <a:ext uri="{FF2B5EF4-FFF2-40B4-BE49-F238E27FC236}">
                <a16:creationId xmlns:a16="http://schemas.microsoft.com/office/drawing/2014/main" id="{C9A2D48C-B2F2-4BB5-AF91-D84E4E3529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1493" y="880742"/>
            <a:ext cx="2952907" cy="4529458"/>
          </a:xfrm>
          <a:prstGeom prst="rect">
            <a:avLst/>
          </a:prstGeom>
        </p:spPr>
      </p:pic>
      <p:sp>
        <p:nvSpPr>
          <p:cNvPr id="17" name="TextBox 16">
            <a:extLst>
              <a:ext uri="{FF2B5EF4-FFF2-40B4-BE49-F238E27FC236}">
                <a16:creationId xmlns:a16="http://schemas.microsoft.com/office/drawing/2014/main" id="{CFF531E9-ABAC-46C4-8745-B8A7EC90B95A}"/>
              </a:ext>
            </a:extLst>
          </p:cNvPr>
          <p:cNvSpPr txBox="1"/>
          <p:nvPr/>
        </p:nvSpPr>
        <p:spPr>
          <a:xfrm>
            <a:off x="5983471" y="5518228"/>
            <a:ext cx="2246129" cy="338554"/>
          </a:xfrm>
          <a:prstGeom prst="rect">
            <a:avLst/>
          </a:prstGeom>
          <a:noFill/>
        </p:spPr>
        <p:txBody>
          <a:bodyPr wrap="square" lIns="25400" tIns="12700" rIns="25400" bIns="12700" rtlCol="0">
            <a:spAutoFit/>
          </a:bodyPr>
          <a:lstStyle/>
          <a:p>
            <a:pPr algn="ctr"/>
            <a:r>
              <a:rPr lang="en-US" sz="1200" dirty="0"/>
              <a:t>Hemifaziale Mikrosomie</a:t>
            </a:r>
          </a:p>
        </p:txBody>
      </p:sp>
      <p:sp>
        <p:nvSpPr>
          <p:cNvPr id="18" name="TextBox 17">
            <a:extLst>
              <a:ext uri="{FF2B5EF4-FFF2-40B4-BE49-F238E27FC236}">
                <a16:creationId xmlns:a16="http://schemas.microsoft.com/office/drawing/2014/main" id="{10E75AD3-2659-40A1-BED6-CD844BE7C2BD}"/>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0434891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Q</a:t>
            </a:r>
          </a:p>
        </p:txBody>
      </p:sp>
      <p:sp>
        <p:nvSpPr>
          <p:cNvPr id="17411"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i="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de-DE" sz="1200" i="1" dirty="0">
                <a:solidFill>
                  <a:srgbClr val="0000FF"/>
                </a:solidFill>
              </a:rPr>
              <a:t>Welche weiteren Augen-/</a:t>
            </a:r>
            <a:r>
              <a:rPr lang="de-DE" sz="1200" i="1" dirty="0" err="1">
                <a:solidFill>
                  <a:srgbClr val="0000FF"/>
                </a:solidFill>
              </a:rPr>
              <a:t>periokulären</a:t>
            </a:r>
            <a:r>
              <a:rPr lang="de-DE" sz="1200" i="1" dirty="0">
                <a:solidFill>
                  <a:srgbClr val="0000FF"/>
                </a:solidFill>
              </a:rPr>
              <a:t> Anomalien treten beim </a:t>
            </a:r>
            <a:r>
              <a:rPr lang="de-DE" sz="1200" i="1" dirty="0" err="1">
                <a:solidFill>
                  <a:srgbClr val="0000FF"/>
                </a:solidFill>
              </a:rPr>
              <a:t>Goldenhar</a:t>
            </a:r>
            <a:r>
              <a:rPr lang="de-DE" sz="1200" i="1" dirty="0">
                <a:solidFill>
                  <a:srgbClr val="0000FF"/>
                </a:solidFill>
              </a:rPr>
              <a:t>-Syndrom häufig auf</a:t>
            </a:r>
            <a:r>
              <a:rPr lang="en-US" sz="1200" i="1" dirty="0">
                <a:solidFill>
                  <a:srgbClr val="0000FF"/>
                </a:solidFill>
              </a:rPr>
              <a:t>?</a:t>
            </a:r>
          </a:p>
          <a:p>
            <a:pPr eaLnBrk="1" hangingPunct="1">
              <a:lnSpc>
                <a:spcPct val="90000"/>
              </a:lnSpc>
              <a:defRPr/>
            </a:pPr>
            <a:r>
              <a:rPr lang="en-US" sz="1200" b="1" dirty="0">
                <a:solidFill>
                  <a:srgbClr val="0000FF"/>
                </a:solidFill>
              </a:rPr>
              <a:t>--Lid</a:t>
            </a:r>
            <a:r>
              <a:rPr lang="en-US" sz="1200" b="1" dirty="0" err="1">
                <a:solidFill>
                  <a:srgbClr val="0000FF"/>
                </a:solidFill>
              </a:rPr>
              <a:t>kolobom</a:t>
            </a:r>
            <a:endParaRPr lang="en-US" sz="1600" b="1" dirty="0">
              <a:solidFill>
                <a:srgbClr val="0000FF"/>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FF0000"/>
                </a:solidFill>
              </a:rPr>
              <a:t>Welche </a:t>
            </a:r>
            <a:r>
              <a:rPr lang="en-US" sz="1200" b="1" i="1" dirty="0" err="1">
                <a:solidFill>
                  <a:srgbClr val="FF0000"/>
                </a:solidFill>
              </a:rPr>
              <a:t>nicht-okularen </a:t>
            </a:r>
            <a:r>
              <a:rPr lang="en-US" sz="1200" i="1" dirty="0">
                <a:solidFill>
                  <a:srgbClr val="FF0000"/>
                </a:solidFill>
              </a:rPr>
              <a:t>Befunde treten üblicherweise auf?</a:t>
            </a:r>
          </a:p>
          <a:p>
            <a:pPr eaLnBrk="1" hangingPunct="1">
              <a:lnSpc>
                <a:spcPct val="90000"/>
              </a:lnSpc>
              <a:defRPr/>
            </a:pPr>
            <a:r>
              <a:rPr lang="en-US" sz="1200" b="1" dirty="0">
                <a:solidFill>
                  <a:srgbClr val="FF0000"/>
                </a:solidFill>
              </a:rPr>
              <a:t>--Ohrfehlbildungen </a:t>
            </a:r>
            <a:r>
              <a:rPr lang="en-US" sz="1200" dirty="0">
                <a:solidFill>
                  <a:srgbClr val="FF0000"/>
                </a:solidFill>
              </a:rPr>
              <a:t>(vor dem Ohr liegende Anhängsel; Ohrfisteln)</a:t>
            </a:r>
          </a:p>
          <a:p>
            <a:pPr eaLnBrk="1" hangingPunct="1">
              <a:lnSpc>
                <a:spcPct val="90000"/>
              </a:lnSpc>
              <a:defRPr/>
            </a:pPr>
            <a:r>
              <a:rPr lang="en-US" sz="1200" b="1" dirty="0" err="1">
                <a:solidFill>
                  <a:srgbClr val="FF0000"/>
                </a:solidFill>
              </a:rPr>
              <a:t>--Hemifaziale Mikrosomie </a:t>
            </a:r>
            <a:r>
              <a:rPr lang="en-US" sz="1200" dirty="0">
                <a:solidFill>
                  <a:srgbClr val="FF0000"/>
                </a:solidFill>
              </a:rPr>
              <a:t>(Oberkiefer-/Unterkieferhypoplasie)</a:t>
            </a:r>
          </a:p>
          <a:p>
            <a:pPr eaLnBrk="1" hangingPunct="1">
              <a:lnSpc>
                <a:spcPct val="90000"/>
              </a:lnSpc>
              <a:defRPr/>
            </a:pPr>
            <a:endParaRPr lang="en-US" sz="1600" dirty="0">
              <a:solidFill>
                <a:srgbClr val="FF0000"/>
              </a:solidFill>
            </a:endParaRPr>
          </a:p>
          <a:p>
            <a:pPr eaLnBrk="1" hangingPunct="1">
              <a:lnSpc>
                <a:spcPct val="90000"/>
              </a:lnSpc>
              <a:defRPr/>
            </a:pPr>
            <a:r>
              <a:rPr lang="en-US" sz="1200" i="1" dirty="0">
                <a:solidFill>
                  <a:srgbClr val="008000"/>
                </a:solidFill>
              </a:rPr>
              <a:t>Wo befinden sich </a:t>
            </a:r>
            <a:r>
              <a:rPr lang="en-US" sz="1200" i="1" dirty="0" err="1">
                <a:solidFill>
                  <a:srgbClr val="008000"/>
                </a:solidFill>
              </a:rPr>
              <a:t>Epibulbärdermoide </a:t>
            </a:r>
            <a:r>
              <a:rPr lang="en-US" sz="1200" i="1" dirty="0">
                <a:solidFill>
                  <a:srgbClr val="008000"/>
                </a:solidFill>
              </a:rPr>
              <a:t>bei </a:t>
            </a:r>
            <a:r>
              <a:rPr lang="en-US" sz="1200" i="1" dirty="0" err="1">
                <a:solidFill>
                  <a:srgbClr val="008000"/>
                </a:solidFill>
              </a:rPr>
              <a:t>Goldenhar</a:t>
            </a:r>
            <a:r>
              <a:rPr lang="en-US" sz="1200" i="1" dirty="0">
                <a:solidFill>
                  <a:srgbClr val="008000"/>
                </a:solidFill>
              </a:rPr>
              <a:t> üblicherweise?</a:t>
            </a:r>
          </a:p>
          <a:p>
            <a:pPr eaLnBrk="1" hangingPunct="1">
              <a:lnSpc>
                <a:spcPct val="90000"/>
              </a:lnSpc>
              <a:defRPr/>
            </a:pPr>
            <a:r>
              <a:rPr lang="en-US" sz="1200" b="1" dirty="0">
                <a:solidFill>
                  <a:srgbClr val="CCFF99"/>
                </a:solidFill>
              </a:rPr>
              <a:t>Am </a:t>
            </a:r>
            <a:r>
              <a:rPr lang="en-US" sz="1200" b="1" dirty="0" err="1">
                <a:solidFill>
                  <a:srgbClr val="CCFF99"/>
                </a:solidFill>
              </a:rPr>
              <a:t>Limbus</a:t>
            </a:r>
            <a:endParaRPr lang="en-US" sz="1600" b="1" dirty="0">
              <a:solidFill>
                <a:srgbClr val="CCFF99"/>
              </a:solidFill>
            </a:endParaRPr>
          </a:p>
          <a:p>
            <a:pPr eaLnBrk="1" hangingPunct="1">
              <a:lnSpc>
                <a:spcPct val="90000"/>
              </a:lnSpc>
              <a:defRPr/>
            </a:pPr>
            <a:endParaRPr lang="en-US" sz="1600" b="1" dirty="0">
              <a:solidFill>
                <a:srgbClr val="CCFF99"/>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a:solidFill>
                  <a:srgbClr val="FF0000"/>
                </a:solidFill>
              </a:rPr>
              <a:t>Ohrfehlbildungen</a:t>
            </a:r>
          </a:p>
          <a:p>
            <a:pPr eaLnBrk="1" hangingPunct="1">
              <a:defRPr/>
            </a:pPr>
            <a:r>
              <a:rPr lang="en-US" sz="1200" dirty="0"/>
              <a:t>Nichts beginnt mit „N“</a:t>
            </a:r>
          </a:p>
          <a:p>
            <a:pPr eaLnBrk="1" hangingPunct="1">
              <a:defRPr/>
            </a:pPr>
            <a:r>
              <a:rPr lang="en-US" sz="1200" dirty="0" err="1">
                <a:solidFill>
                  <a:srgbClr val="FF0000"/>
                </a:solidFill>
              </a:rPr>
              <a:t>Hemifaziale Mikrosomie</a:t>
            </a:r>
            <a:endParaRPr lang="en-US" dirty="0">
              <a:solidFill>
                <a:srgbClr val="FF0000"/>
              </a:solidFill>
            </a:endParaRPr>
          </a:p>
          <a:p>
            <a:pPr eaLnBrk="1" hangingPunct="1">
              <a:defRPr/>
            </a:pPr>
            <a:r>
              <a:rPr lang="en-US" sz="1200" dirty="0">
                <a:solidFill>
                  <a:srgbClr val="EAEAEA"/>
                </a:solidFill>
              </a:rPr>
              <a:t>Am </a:t>
            </a:r>
            <a:r>
              <a:rPr lang="en-US" sz="1200" dirty="0" err="1">
                <a:solidFill>
                  <a:srgbClr val="EAEAEA"/>
                </a:solidFill>
              </a:rPr>
              <a:t>Limbus</a:t>
            </a:r>
            <a:endParaRPr lang="en-US" sz="2000" b="1" dirty="0">
              <a:solidFill>
                <a:srgbClr val="EAEAEA"/>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7415"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5336393-0CEA-4699-8F55-B61CF8C83F14}" type="slidenum">
              <a:rPr lang="en-US" altLang="en-US" sz="1000"/>
              <a:t>71</a:t>
            </a:fld>
            <a:endParaRPr lang="en-US" altLang="en-US" sz="1000"/>
          </a:p>
        </p:txBody>
      </p:sp>
      <p:sp>
        <p:nvSpPr>
          <p:cNvPr id="9" name="Arrow: Right 8">
            <a:extLst>
              <a:ext uri="{FF2B5EF4-FFF2-40B4-BE49-F238E27FC236}">
                <a16:creationId xmlns:a16="http://schemas.microsoft.com/office/drawing/2014/main" id="{CD4A6AAC-6F4D-4D7C-B506-495D8EAF1505}"/>
              </a:ext>
            </a:extLst>
          </p:cNvPr>
          <p:cNvSpPr/>
          <p:nvPr/>
        </p:nvSpPr>
        <p:spPr>
          <a:xfrm>
            <a:off x="3657600" y="5715000"/>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usw.</a:t>
            </a:r>
            <a:endParaRPr lang="en-US" sz="1400" dirty="0">
              <a:solidFill>
                <a:schemeClr val="tx1"/>
              </a:solidFill>
            </a:endParaRPr>
          </a:p>
        </p:txBody>
      </p:sp>
      <p:sp>
        <p:nvSpPr>
          <p:cNvPr id="10" name="TextBox 9">
            <a:extLst>
              <a:ext uri="{FF2B5EF4-FFF2-40B4-BE49-F238E27FC236}">
                <a16:creationId xmlns:a16="http://schemas.microsoft.com/office/drawing/2014/main" id="{C4871B61-95E2-4EC9-A09E-E0DEAEDE7386}"/>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18435"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i="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de-DE" sz="1200" i="1" dirty="0">
                <a:solidFill>
                  <a:srgbClr val="0000FF"/>
                </a:solidFill>
              </a:rPr>
              <a:t>Welche weiteren Augen-/</a:t>
            </a:r>
            <a:r>
              <a:rPr lang="de-DE" sz="1200" i="1" dirty="0" err="1">
                <a:solidFill>
                  <a:srgbClr val="0000FF"/>
                </a:solidFill>
              </a:rPr>
              <a:t>periokulären</a:t>
            </a:r>
            <a:r>
              <a:rPr lang="de-DE" sz="1200" i="1" dirty="0">
                <a:solidFill>
                  <a:srgbClr val="0000FF"/>
                </a:solidFill>
              </a:rPr>
              <a:t> Anomalien treten beim </a:t>
            </a:r>
            <a:r>
              <a:rPr lang="de-DE" sz="1200" i="1" dirty="0" err="1">
                <a:solidFill>
                  <a:srgbClr val="0000FF"/>
                </a:solidFill>
              </a:rPr>
              <a:t>Goldenhar</a:t>
            </a:r>
            <a:r>
              <a:rPr lang="de-DE" sz="1200" i="1" dirty="0">
                <a:solidFill>
                  <a:srgbClr val="0000FF"/>
                </a:solidFill>
              </a:rPr>
              <a:t>-Syndrom häufig auf</a:t>
            </a:r>
            <a:r>
              <a:rPr lang="en-US" sz="1200" i="1" dirty="0">
                <a:solidFill>
                  <a:srgbClr val="0000FF"/>
                </a:solidFill>
              </a:rPr>
              <a:t>?</a:t>
            </a:r>
          </a:p>
          <a:p>
            <a:pPr eaLnBrk="1" hangingPunct="1">
              <a:lnSpc>
                <a:spcPct val="90000"/>
              </a:lnSpc>
              <a:defRPr/>
            </a:pPr>
            <a:r>
              <a:rPr lang="en-US" sz="1200" b="1" dirty="0">
                <a:solidFill>
                  <a:srgbClr val="0000FF"/>
                </a:solidFill>
              </a:rPr>
              <a:t>--Lid</a:t>
            </a:r>
            <a:r>
              <a:rPr lang="en-US" sz="1200" b="1" dirty="0" err="1">
                <a:solidFill>
                  <a:srgbClr val="0000FF"/>
                </a:solidFill>
              </a:rPr>
              <a:t>kolobom</a:t>
            </a:r>
            <a:endParaRPr lang="en-US" sz="1600" b="1" dirty="0">
              <a:solidFill>
                <a:srgbClr val="0000FF"/>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FF0000"/>
                </a:solidFill>
              </a:rPr>
              <a:t>Welche </a:t>
            </a:r>
            <a:r>
              <a:rPr lang="en-US" sz="1200" b="1" i="1" dirty="0" err="1">
                <a:solidFill>
                  <a:srgbClr val="FF0000"/>
                </a:solidFill>
              </a:rPr>
              <a:t>nicht-okularen </a:t>
            </a:r>
            <a:r>
              <a:rPr lang="en-US" sz="1200" i="1" dirty="0">
                <a:solidFill>
                  <a:srgbClr val="FF0000"/>
                </a:solidFill>
              </a:rPr>
              <a:t>Befunde treten üblicherweise auf?</a:t>
            </a:r>
          </a:p>
          <a:p>
            <a:pPr eaLnBrk="1" hangingPunct="1">
              <a:lnSpc>
                <a:spcPct val="90000"/>
              </a:lnSpc>
              <a:defRPr/>
            </a:pPr>
            <a:r>
              <a:rPr lang="en-US" sz="1200" b="1" dirty="0">
                <a:solidFill>
                  <a:srgbClr val="FF0000"/>
                </a:solidFill>
              </a:rPr>
              <a:t>--Ohrfehlbildungen </a:t>
            </a:r>
            <a:r>
              <a:rPr lang="en-US" sz="1200" dirty="0">
                <a:solidFill>
                  <a:srgbClr val="FF0000"/>
                </a:solidFill>
              </a:rPr>
              <a:t>(vor dem Ohr liegende Anhängsel; Ohrfisteln)</a:t>
            </a:r>
          </a:p>
          <a:p>
            <a:pPr eaLnBrk="1" hangingPunct="1">
              <a:lnSpc>
                <a:spcPct val="90000"/>
              </a:lnSpc>
              <a:defRPr/>
            </a:pPr>
            <a:r>
              <a:rPr lang="en-US" sz="1200" b="1" dirty="0" err="1">
                <a:solidFill>
                  <a:srgbClr val="FF0000"/>
                </a:solidFill>
              </a:rPr>
              <a:t>--Hemifaziale Mikrosomie </a:t>
            </a:r>
            <a:r>
              <a:rPr lang="en-US" sz="1200" dirty="0">
                <a:solidFill>
                  <a:srgbClr val="FF0000"/>
                </a:solidFill>
              </a:rPr>
              <a:t>(Oberkiefer-/Unterkieferhypoplasie)</a:t>
            </a:r>
          </a:p>
          <a:p>
            <a:pPr eaLnBrk="1" hangingPunct="1">
              <a:lnSpc>
                <a:spcPct val="90000"/>
              </a:lnSpc>
              <a:defRPr/>
            </a:pPr>
            <a:endParaRPr lang="en-US" sz="1600" dirty="0">
              <a:solidFill>
                <a:srgbClr val="FF0000"/>
              </a:solidFill>
            </a:endParaRPr>
          </a:p>
          <a:p>
            <a:pPr eaLnBrk="1" hangingPunct="1">
              <a:lnSpc>
                <a:spcPct val="90000"/>
              </a:lnSpc>
              <a:defRPr/>
            </a:pPr>
            <a:r>
              <a:rPr lang="en-US" sz="1200" i="1" dirty="0">
                <a:solidFill>
                  <a:srgbClr val="008000"/>
                </a:solidFill>
              </a:rPr>
              <a:t>Wo befinden sich </a:t>
            </a:r>
            <a:r>
              <a:rPr lang="en-US" sz="1200" i="1" dirty="0" err="1">
                <a:solidFill>
                  <a:srgbClr val="008000"/>
                </a:solidFill>
              </a:rPr>
              <a:t>Epibulbärdermoide </a:t>
            </a:r>
            <a:r>
              <a:rPr lang="en-US" sz="1200" i="1" dirty="0">
                <a:solidFill>
                  <a:srgbClr val="008000"/>
                </a:solidFill>
              </a:rPr>
              <a:t>bei </a:t>
            </a:r>
            <a:r>
              <a:rPr lang="en-US" sz="1200" i="1" dirty="0" err="1">
                <a:solidFill>
                  <a:srgbClr val="008000"/>
                </a:solidFill>
              </a:rPr>
              <a:t>Goldenhar</a:t>
            </a:r>
            <a:r>
              <a:rPr lang="en-US" sz="1200" i="1" dirty="0">
                <a:solidFill>
                  <a:srgbClr val="008000"/>
                </a:solidFill>
              </a:rPr>
              <a:t> üblicherweise?</a:t>
            </a:r>
          </a:p>
          <a:p>
            <a:pPr eaLnBrk="1" hangingPunct="1">
              <a:lnSpc>
                <a:spcPct val="90000"/>
              </a:lnSpc>
              <a:defRPr/>
            </a:pPr>
            <a:r>
              <a:rPr lang="en-US" sz="1200" b="1" dirty="0">
                <a:solidFill>
                  <a:srgbClr val="008000"/>
                </a:solidFill>
              </a:rPr>
              <a:t>Am </a:t>
            </a:r>
            <a:r>
              <a:rPr lang="en-US" sz="1200" b="1" dirty="0" err="1">
                <a:solidFill>
                  <a:srgbClr val="008000"/>
                </a:solidFill>
              </a:rPr>
              <a:t>Limbus</a:t>
            </a:r>
            <a:endParaRPr lang="en-US" sz="1600" b="1" dirty="0">
              <a:solidFill>
                <a:srgbClr val="008000"/>
              </a:solidFill>
            </a:endParaRPr>
          </a:p>
          <a:p>
            <a:pPr eaLnBrk="1" hangingPunct="1">
              <a:lnSpc>
                <a:spcPct val="90000"/>
              </a:lnSpc>
              <a:defRPr/>
            </a:pPr>
            <a:endParaRPr lang="en-US" sz="1600" b="1" dirty="0">
              <a:solidFill>
                <a:srgbClr val="0000FF"/>
              </a:solidFill>
            </a:endParaRPr>
          </a:p>
          <a:p>
            <a:pPr eaLnBrk="1" hangingPunct="1">
              <a:lnSpc>
                <a:spcPct val="90000"/>
              </a:lnSpc>
              <a:defRPr/>
            </a:pPr>
            <a:r>
              <a:rPr lang="en-US" sz="1200" i="1" dirty="0">
                <a:solidFill>
                  <a:srgbClr val="CCFF99"/>
                </a:solidFill>
              </a:rPr>
              <a:t>Liegen bei ihnen kognitive Beeinträchtigungen vor?</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a:solidFill>
                  <a:srgbClr val="FF0000"/>
                </a:solidFill>
              </a:rPr>
              <a:t>Ohrfehlbildungen</a:t>
            </a:r>
          </a:p>
          <a:p>
            <a:pPr eaLnBrk="1" hangingPunct="1">
              <a:defRPr/>
            </a:pPr>
            <a:r>
              <a:rPr lang="en-US" sz="1200" dirty="0"/>
              <a:t>Nichts beginnt mit „N“</a:t>
            </a:r>
          </a:p>
          <a:p>
            <a:pPr eaLnBrk="1" hangingPunct="1">
              <a:defRPr/>
            </a:pPr>
            <a:r>
              <a:rPr lang="en-US" sz="1200" dirty="0" err="1">
                <a:solidFill>
                  <a:srgbClr val="FF0000"/>
                </a:solidFill>
              </a:rPr>
              <a:t>Hemifaziale Mikrosomie</a:t>
            </a:r>
            <a:endParaRPr lang="en-US" dirty="0">
              <a:solidFill>
                <a:srgbClr val="FF0000"/>
              </a:solidFill>
            </a:endParaRPr>
          </a:p>
          <a:p>
            <a:pPr eaLnBrk="1" hangingPunct="1">
              <a:defRPr/>
            </a:pPr>
            <a:r>
              <a:rPr lang="en-US" sz="1200" dirty="0">
                <a:solidFill>
                  <a:srgbClr val="008000"/>
                </a:solidFill>
              </a:rPr>
              <a:t>Am </a:t>
            </a:r>
            <a:r>
              <a:rPr lang="en-US" sz="1200" dirty="0" err="1">
                <a:solidFill>
                  <a:srgbClr val="008000"/>
                </a:solidFill>
              </a:rPr>
              <a:t>Limbus</a:t>
            </a:r>
            <a:endParaRPr lang="en-US" sz="2000" b="1" dirty="0">
              <a:solidFill>
                <a:srgbClr val="008000"/>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8439"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AA4C2450-321D-4C49-B9FD-163C8CE83E0C}" type="slidenum">
              <a:rPr lang="en-US" altLang="en-US" sz="1000"/>
              <a:t>72</a:t>
            </a:fld>
            <a:endParaRPr lang="en-US" altLang="en-US" sz="1000"/>
          </a:p>
        </p:txBody>
      </p:sp>
      <p:sp>
        <p:nvSpPr>
          <p:cNvPr id="8" name="Arrow: Right 7">
            <a:extLst>
              <a:ext uri="{FF2B5EF4-FFF2-40B4-BE49-F238E27FC236}">
                <a16:creationId xmlns:a16="http://schemas.microsoft.com/office/drawing/2014/main" id="{4E743E45-A26D-4D92-B5E9-F0BB489E5D85}"/>
              </a:ext>
            </a:extLst>
          </p:cNvPr>
          <p:cNvSpPr/>
          <p:nvPr/>
        </p:nvSpPr>
        <p:spPr>
          <a:xfrm>
            <a:off x="3657600" y="5715000"/>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usw.</a:t>
            </a:r>
            <a:endParaRPr lang="en-US" sz="1400" dirty="0">
              <a:solidFill>
                <a:schemeClr val="tx1"/>
              </a:solidFill>
            </a:endParaRPr>
          </a:p>
        </p:txBody>
      </p:sp>
      <p:sp>
        <p:nvSpPr>
          <p:cNvPr id="9" name="TextBox 8">
            <a:extLst>
              <a:ext uri="{FF2B5EF4-FFF2-40B4-BE49-F238E27FC236}">
                <a16:creationId xmlns:a16="http://schemas.microsoft.com/office/drawing/2014/main" id="{D1908EAC-047C-4025-8AF7-38BAA9AA38C6}"/>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4A3534-7B3B-496E-BECB-10CF3A9CA7E0}"/>
              </a:ext>
            </a:extLst>
          </p:cNvPr>
          <p:cNvSpPr>
            <a:spLocks noGrp="1"/>
          </p:cNvSpPr>
          <p:nvPr>
            <p:ph type="sldNum" sz="quarter" idx="12"/>
          </p:nvPr>
        </p:nvSpPr>
        <p:spPr/>
        <p:txBody>
          <a:bodyPr wrap="square" lIns="25400" tIns="12700" rIns="25400" bIns="12700"/>
          <a:lstStyle/>
          <a:p>
            <a:pPr>
              <a:defRPr/>
            </a:pPr>
            <a:fld id="{89CB67F8-A7B1-4182-8957-334C9CBF623A}" type="slidenum">
              <a:rPr lang="en-US" altLang="en-US" smtClean="0"/>
              <a:t>73</a:t>
            </a:fld>
            <a:endParaRPr lang="en-US" altLang="en-US"/>
          </a:p>
        </p:txBody>
      </p:sp>
      <p:pic>
        <p:nvPicPr>
          <p:cNvPr id="4" name="Picture 3">
            <a:extLst>
              <a:ext uri="{FF2B5EF4-FFF2-40B4-BE49-F238E27FC236}">
                <a16:creationId xmlns:a16="http://schemas.microsoft.com/office/drawing/2014/main" id="{B2FB58E7-C992-4940-BEF8-0F2C80A260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350" y="2222500"/>
            <a:ext cx="7607300" cy="2413000"/>
          </a:xfrm>
          <a:prstGeom prst="rect">
            <a:avLst/>
          </a:prstGeom>
        </p:spPr>
      </p:pic>
      <p:sp>
        <p:nvSpPr>
          <p:cNvPr id="6" name="TextBox 5">
            <a:extLst>
              <a:ext uri="{FF2B5EF4-FFF2-40B4-BE49-F238E27FC236}">
                <a16:creationId xmlns:a16="http://schemas.microsoft.com/office/drawing/2014/main" id="{59893831-BD6B-492E-A5F2-961AD67D6461}"/>
              </a:ext>
            </a:extLst>
          </p:cNvPr>
          <p:cNvSpPr txBox="1"/>
          <p:nvPr/>
        </p:nvSpPr>
        <p:spPr>
          <a:xfrm>
            <a:off x="1703266" y="6077851"/>
            <a:ext cx="5737469" cy="369332"/>
          </a:xfrm>
          <a:prstGeom prst="rect">
            <a:avLst/>
          </a:prstGeom>
          <a:noFill/>
        </p:spPr>
        <p:txBody>
          <a:bodyPr wrap="square" lIns="25400" tIns="12700" rIns="25400" bIns="12700" rtlCol="0">
            <a:spAutoFit/>
          </a:bodyPr>
          <a:lstStyle/>
          <a:p>
            <a:pPr algn="ctr"/>
            <a:r>
              <a:rPr lang="en-US" sz="1200" dirty="0"/>
              <a:t>Goldenhar-Syndrom: Limbale (</a:t>
            </a:r>
            <a:r>
              <a:rPr lang="en-US" sz="1200" dirty="0" err="1"/>
              <a:t>epibulbäre</a:t>
            </a:r>
            <a:r>
              <a:rPr lang="en-US" sz="1200" dirty="0"/>
              <a:t>) </a:t>
            </a:r>
            <a:r>
              <a:rPr lang="en-US" sz="1200" dirty="0" err="1"/>
              <a:t>Dermoide </a:t>
            </a:r>
            <a:r>
              <a:rPr lang="en-US" sz="1200" dirty="0"/>
              <a:t>beidseitig</a:t>
            </a:r>
          </a:p>
        </p:txBody>
      </p:sp>
      <p:sp>
        <p:nvSpPr>
          <p:cNvPr id="3" name="TextBox 2">
            <a:extLst>
              <a:ext uri="{FF2B5EF4-FFF2-40B4-BE49-F238E27FC236}">
                <a16:creationId xmlns:a16="http://schemas.microsoft.com/office/drawing/2014/main" id="{03C78734-8F76-4DA3-8682-DF74CA47BB57}"/>
              </a:ext>
            </a:extLst>
          </p:cNvPr>
          <p:cNvSpPr txBox="1"/>
          <p:nvPr/>
        </p:nvSpPr>
        <p:spPr>
          <a:xfrm>
            <a:off x="3200400" y="1981200"/>
            <a:ext cx="2294218" cy="307777"/>
          </a:xfrm>
          <a:prstGeom prst="rect">
            <a:avLst/>
          </a:prstGeom>
          <a:noFill/>
        </p:spPr>
        <p:txBody>
          <a:bodyPr wrap="square" lIns="25400" tIns="12700" rIns="25400" bIns="12700" rtlCol="0">
            <a:spAutoFit/>
          </a:bodyPr>
          <a:lstStyle/>
          <a:p>
            <a:r>
              <a:rPr lang="en-US" sz="1200" dirty="0"/>
              <a:t>Beachten Sie auch das Lidkolobom</a:t>
            </a:r>
          </a:p>
        </p:txBody>
      </p:sp>
      <p:sp>
        <p:nvSpPr>
          <p:cNvPr id="8" name="TextBox 7">
            <a:extLst>
              <a:ext uri="{FF2B5EF4-FFF2-40B4-BE49-F238E27FC236}">
                <a16:creationId xmlns:a16="http://schemas.microsoft.com/office/drawing/2014/main" id="{B00ADEB6-A275-4603-BF24-FB2827CE2491}"/>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6570656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Q</a:t>
            </a:r>
          </a:p>
        </p:txBody>
      </p:sp>
      <p:sp>
        <p:nvSpPr>
          <p:cNvPr id="1945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 durch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3460434"/>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p>
          <a:p>
            <a:pPr eaLnBrk="1" hangingPunct="1">
              <a:lnSpc>
                <a:spcPct val="90000"/>
              </a:lnSpc>
              <a:defRPr/>
            </a:pPr>
            <a:endParaRPr lang="en-US" sz="1600" b="1" i="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de-DE" sz="1200" i="1" dirty="0">
                <a:solidFill>
                  <a:srgbClr val="0000FF"/>
                </a:solidFill>
              </a:rPr>
              <a:t>Welche weiteren Augen-/</a:t>
            </a:r>
            <a:r>
              <a:rPr lang="de-DE" sz="1200" i="1" dirty="0" err="1">
                <a:solidFill>
                  <a:srgbClr val="0000FF"/>
                </a:solidFill>
              </a:rPr>
              <a:t>periokulären</a:t>
            </a:r>
            <a:r>
              <a:rPr lang="de-DE" sz="1200" i="1" dirty="0">
                <a:solidFill>
                  <a:srgbClr val="0000FF"/>
                </a:solidFill>
              </a:rPr>
              <a:t> Anomalien treten beim </a:t>
            </a:r>
            <a:r>
              <a:rPr lang="de-DE" sz="1200" i="1" dirty="0" err="1">
                <a:solidFill>
                  <a:srgbClr val="0000FF"/>
                </a:solidFill>
              </a:rPr>
              <a:t>Goldenhar</a:t>
            </a:r>
            <a:r>
              <a:rPr lang="de-DE" sz="1200" i="1" dirty="0">
                <a:solidFill>
                  <a:srgbClr val="0000FF"/>
                </a:solidFill>
              </a:rPr>
              <a:t>-Syndrom häufig auf</a:t>
            </a:r>
            <a:r>
              <a:rPr lang="en-US" sz="1200" i="1" dirty="0">
                <a:solidFill>
                  <a:srgbClr val="0000FF"/>
                </a:solidFill>
              </a:rPr>
              <a:t>?</a:t>
            </a:r>
          </a:p>
          <a:p>
            <a:pPr eaLnBrk="1" hangingPunct="1">
              <a:lnSpc>
                <a:spcPct val="90000"/>
              </a:lnSpc>
              <a:defRPr/>
            </a:pPr>
            <a:r>
              <a:rPr lang="en-US" sz="1200" b="1" dirty="0">
                <a:solidFill>
                  <a:srgbClr val="0000FF"/>
                </a:solidFill>
              </a:rPr>
              <a:t>--Lid</a:t>
            </a:r>
            <a:r>
              <a:rPr lang="en-US" sz="1200" b="1" dirty="0" err="1">
                <a:solidFill>
                  <a:srgbClr val="0000FF"/>
                </a:solidFill>
              </a:rPr>
              <a:t>kolobom</a:t>
            </a:r>
            <a:endParaRPr lang="en-US" sz="1600" b="1" dirty="0">
              <a:solidFill>
                <a:srgbClr val="0000FF"/>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FF0000"/>
                </a:solidFill>
              </a:rPr>
              <a:t>Welche </a:t>
            </a:r>
            <a:r>
              <a:rPr lang="en-US" sz="1200" b="1" i="1" dirty="0" err="1">
                <a:solidFill>
                  <a:srgbClr val="FF0000"/>
                </a:solidFill>
              </a:rPr>
              <a:t>nicht-okularen </a:t>
            </a:r>
            <a:r>
              <a:rPr lang="en-US" sz="1200" i="1" dirty="0">
                <a:solidFill>
                  <a:srgbClr val="FF0000"/>
                </a:solidFill>
              </a:rPr>
              <a:t>Befunde treten üblicherweise auf?</a:t>
            </a:r>
          </a:p>
          <a:p>
            <a:pPr eaLnBrk="1" hangingPunct="1">
              <a:lnSpc>
                <a:spcPct val="90000"/>
              </a:lnSpc>
              <a:defRPr/>
            </a:pPr>
            <a:r>
              <a:rPr lang="en-US" sz="1200" b="1" dirty="0">
                <a:solidFill>
                  <a:srgbClr val="FF0000"/>
                </a:solidFill>
              </a:rPr>
              <a:t>--Ohrfehlbildungen </a:t>
            </a:r>
            <a:r>
              <a:rPr lang="en-US" sz="1200" dirty="0">
                <a:solidFill>
                  <a:srgbClr val="FF0000"/>
                </a:solidFill>
              </a:rPr>
              <a:t>(vor dem Ohr liegende Anhängsel; Ohrfisteln)</a:t>
            </a:r>
          </a:p>
          <a:p>
            <a:pPr eaLnBrk="1" hangingPunct="1">
              <a:lnSpc>
                <a:spcPct val="90000"/>
              </a:lnSpc>
              <a:defRPr/>
            </a:pPr>
            <a:r>
              <a:rPr lang="en-US" sz="1200" b="1" dirty="0" err="1">
                <a:solidFill>
                  <a:srgbClr val="FF0000"/>
                </a:solidFill>
              </a:rPr>
              <a:t>--Hemifaziale Mikrosomie </a:t>
            </a:r>
            <a:r>
              <a:rPr lang="en-US" sz="1200" dirty="0">
                <a:solidFill>
                  <a:srgbClr val="FF0000"/>
                </a:solidFill>
              </a:rPr>
              <a:t>(Oberkiefer-/Unterkieferhypoplasie)</a:t>
            </a:r>
          </a:p>
          <a:p>
            <a:pPr eaLnBrk="1" hangingPunct="1">
              <a:lnSpc>
                <a:spcPct val="90000"/>
              </a:lnSpc>
              <a:defRPr/>
            </a:pPr>
            <a:endParaRPr lang="en-US" sz="1600" dirty="0">
              <a:solidFill>
                <a:srgbClr val="FF0000"/>
              </a:solidFill>
            </a:endParaRPr>
          </a:p>
          <a:p>
            <a:pPr eaLnBrk="1" hangingPunct="1">
              <a:lnSpc>
                <a:spcPct val="90000"/>
              </a:lnSpc>
              <a:defRPr/>
            </a:pPr>
            <a:r>
              <a:rPr lang="en-US" sz="1200" i="1" dirty="0">
                <a:solidFill>
                  <a:srgbClr val="008000"/>
                </a:solidFill>
              </a:rPr>
              <a:t>Wo befinden sich </a:t>
            </a:r>
            <a:r>
              <a:rPr lang="en-US" sz="1200" i="1" dirty="0" err="1">
                <a:solidFill>
                  <a:srgbClr val="008000"/>
                </a:solidFill>
              </a:rPr>
              <a:t>Epibulbärdermoide </a:t>
            </a:r>
            <a:r>
              <a:rPr lang="en-US" sz="1200" i="1" dirty="0">
                <a:solidFill>
                  <a:srgbClr val="008000"/>
                </a:solidFill>
              </a:rPr>
              <a:t>bei </a:t>
            </a:r>
            <a:r>
              <a:rPr lang="en-US" sz="1200" i="1" dirty="0" err="1">
                <a:solidFill>
                  <a:srgbClr val="008000"/>
                </a:solidFill>
              </a:rPr>
              <a:t>Goldenhar</a:t>
            </a:r>
            <a:r>
              <a:rPr lang="en-US" sz="1200" i="1" dirty="0">
                <a:solidFill>
                  <a:srgbClr val="008000"/>
                </a:solidFill>
              </a:rPr>
              <a:t> üblicherweise?</a:t>
            </a:r>
          </a:p>
          <a:p>
            <a:pPr eaLnBrk="1" hangingPunct="1">
              <a:lnSpc>
                <a:spcPct val="90000"/>
              </a:lnSpc>
              <a:defRPr/>
            </a:pPr>
            <a:r>
              <a:rPr lang="en-US" sz="1200" b="1" dirty="0">
                <a:solidFill>
                  <a:srgbClr val="008000"/>
                </a:solidFill>
              </a:rPr>
              <a:t>Am </a:t>
            </a:r>
            <a:r>
              <a:rPr lang="en-US" sz="1200" b="1" dirty="0" err="1">
                <a:solidFill>
                  <a:srgbClr val="008000"/>
                </a:solidFill>
              </a:rPr>
              <a:t>Limbus</a:t>
            </a:r>
            <a:endParaRPr lang="en-US" sz="1600" b="1" dirty="0">
              <a:solidFill>
                <a:srgbClr val="008000"/>
              </a:solidFill>
            </a:endParaRPr>
          </a:p>
          <a:p>
            <a:pPr eaLnBrk="1" hangingPunct="1">
              <a:lnSpc>
                <a:spcPct val="90000"/>
              </a:lnSpc>
              <a:defRPr/>
            </a:pPr>
            <a:endParaRPr lang="en-US" sz="1600" b="1" dirty="0">
              <a:solidFill>
                <a:srgbClr val="0000FF"/>
              </a:solidFill>
            </a:endParaRPr>
          </a:p>
          <a:p>
            <a:pPr eaLnBrk="1" hangingPunct="1">
              <a:lnSpc>
                <a:spcPct val="90000"/>
              </a:lnSpc>
              <a:defRPr/>
            </a:pPr>
            <a:r>
              <a:rPr lang="en-US" sz="1200" i="1" dirty="0">
                <a:solidFill>
                  <a:schemeClr val="accent6"/>
                </a:solidFill>
              </a:rPr>
              <a:t>Sind Patienten </a:t>
            </a:r>
            <a:r>
              <a:rPr lang="en-US" sz="1200" i="1" dirty="0" err="1">
                <a:solidFill>
                  <a:schemeClr val="accent6"/>
                </a:solidFill>
              </a:rPr>
              <a:t>mit Goldenhar-Syndrom </a:t>
            </a:r>
            <a:r>
              <a:rPr lang="en-US" sz="1200" i="1" dirty="0">
                <a:solidFill>
                  <a:schemeClr val="accent6"/>
                </a:solidFill>
              </a:rPr>
              <a:t>kognitiv beeinträchtigt?</a:t>
            </a:r>
          </a:p>
          <a:p>
            <a:pPr eaLnBrk="1" hangingPunct="1">
              <a:lnSpc>
                <a:spcPct val="90000"/>
              </a:lnSpc>
              <a:defRPr/>
            </a:pPr>
            <a:r>
              <a:rPr lang="en-US" sz="1200" b="1" dirty="0">
                <a:solidFill>
                  <a:srgbClr val="CCFF99"/>
                </a:solidFill>
              </a:rPr>
              <a:t>Eine Minderheit (5–15 %) weist eine geistige Behinderung auf</a:t>
            </a:r>
          </a:p>
        </p:txBody>
      </p:sp>
      <p:sp>
        <p:nvSpPr>
          <p:cNvPr id="30726" name="Text Box 6"/>
          <p:cNvSpPr txBox="1">
            <a:spLocks noChangeArrowheads="1"/>
          </p:cNvSpPr>
          <p:nvPr/>
        </p:nvSpPr>
        <p:spPr bwMode="auto">
          <a:xfrm>
            <a:off x="6553200" y="3581400"/>
            <a:ext cx="2662238"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a:solidFill>
                  <a:srgbClr val="FF0000"/>
                </a:solidFill>
              </a:rPr>
              <a:t>Ohrfehlbildungen</a:t>
            </a:r>
          </a:p>
          <a:p>
            <a:pPr eaLnBrk="1" hangingPunct="1">
              <a:defRPr/>
            </a:pPr>
            <a:r>
              <a:rPr lang="en-US" sz="1200" dirty="0"/>
              <a:t>Nichts beginnt mit „N“</a:t>
            </a:r>
          </a:p>
          <a:p>
            <a:pPr eaLnBrk="1" hangingPunct="1">
              <a:defRPr/>
            </a:pPr>
            <a:r>
              <a:rPr lang="en-US" sz="1200" dirty="0" err="1">
                <a:solidFill>
                  <a:srgbClr val="FF0000"/>
                </a:solidFill>
              </a:rPr>
              <a:t>Hemifaziale Mikrosomie</a:t>
            </a:r>
            <a:endParaRPr lang="en-US" dirty="0">
              <a:solidFill>
                <a:srgbClr val="FF0000"/>
              </a:solidFill>
            </a:endParaRPr>
          </a:p>
          <a:p>
            <a:pPr eaLnBrk="1" hangingPunct="1">
              <a:defRPr/>
            </a:pPr>
            <a:r>
              <a:rPr lang="en-US" sz="1200" dirty="0">
                <a:solidFill>
                  <a:srgbClr val="008000"/>
                </a:solidFill>
              </a:rPr>
              <a:t>Am </a:t>
            </a:r>
            <a:r>
              <a:rPr lang="en-US" sz="1200" dirty="0" err="1">
                <a:solidFill>
                  <a:srgbClr val="008000"/>
                </a:solidFill>
              </a:rPr>
              <a:t>Limbus</a:t>
            </a:r>
            <a:endParaRPr lang="en-US" sz="2000" b="1" dirty="0">
              <a:solidFill>
                <a:srgbClr val="008000"/>
              </a:solidFill>
            </a:endParaRPr>
          </a:p>
          <a:p>
            <a:pPr eaLnBrk="1" hangingPunct="1">
              <a:defRPr/>
            </a:pPr>
            <a:r>
              <a:rPr lang="en-US" sz="1200" dirty="0" err="1">
                <a:solidFill>
                  <a:srgbClr val="EAEAEA"/>
                </a:solidFill>
              </a:rPr>
              <a:t>Entwicklungsverzögerung </a:t>
            </a:r>
            <a:r>
              <a:rPr lang="en-US" sz="1200" dirty="0">
                <a:solidFill>
                  <a:srgbClr val="EAEAEA"/>
                </a:solidFill>
              </a:rPr>
              <a:t>bei 5–15 %</a:t>
            </a:r>
            <a:endParaRPr lang="en-US" sz="2000" b="1" dirty="0">
              <a:solidFill>
                <a:srgbClr val="EAEAEA"/>
              </a:solidFill>
            </a:endParaRPr>
          </a:p>
        </p:txBody>
      </p:sp>
      <p:sp>
        <p:nvSpPr>
          <p:cNvPr id="19463"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BC43EF00-D9E5-42FF-88C4-366B12C43DE9}" type="slidenum">
              <a:rPr lang="en-US" altLang="en-US" sz="1000"/>
              <a:t>74</a:t>
            </a:fld>
            <a:endParaRPr lang="en-US" altLang="en-US" sz="1000"/>
          </a:p>
        </p:txBody>
      </p:sp>
      <p:sp>
        <p:nvSpPr>
          <p:cNvPr id="8" name="Arrow: Right 7">
            <a:extLst>
              <a:ext uri="{FF2B5EF4-FFF2-40B4-BE49-F238E27FC236}">
                <a16:creationId xmlns:a16="http://schemas.microsoft.com/office/drawing/2014/main" id="{ACE8E806-E062-4866-A69A-EE8F58838F28}"/>
              </a:ext>
            </a:extLst>
          </p:cNvPr>
          <p:cNvSpPr/>
          <p:nvPr/>
        </p:nvSpPr>
        <p:spPr>
          <a:xfrm>
            <a:off x="3657600" y="6019800"/>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9" name="TextBox 8">
            <a:extLst>
              <a:ext uri="{FF2B5EF4-FFF2-40B4-BE49-F238E27FC236}">
                <a16:creationId xmlns:a16="http://schemas.microsoft.com/office/drawing/2014/main" id="{F5CE0B49-2FDD-400A-AFCA-BF133D12CAC2}"/>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a:t>A</a:t>
            </a:r>
          </a:p>
        </p:txBody>
      </p:sp>
      <p:sp>
        <p:nvSpPr>
          <p:cNvPr id="20483"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B2B2B2"/>
                </a:solidFill>
              </a:rPr>
              <a:t>Sklerokornea</a:t>
            </a:r>
            <a:endParaRPr lang="en-US" altLang="en-US" dirty="0">
              <a:solidFill>
                <a:srgbClr val="B2B2B2"/>
              </a:solidFill>
            </a:endParaRPr>
          </a:p>
          <a:p>
            <a:pPr eaLnBrk="1" hangingPunct="1"/>
            <a:r>
              <a:rPr lang="en-US" altLang="en-US" sz="1200" dirty="0">
                <a:solidFill>
                  <a:srgbClr val="B2B2B2"/>
                </a:solidFill>
              </a:rPr>
              <a:t>Trauma (endothelial, durch eine Pinzette)</a:t>
            </a:r>
          </a:p>
          <a:p>
            <a:pPr eaLnBrk="1" hangingPunct="1"/>
            <a:r>
              <a:rPr lang="en-US" altLang="en-US" sz="1200" dirty="0" err="1">
                <a:solidFill>
                  <a:srgbClr val="B2B2B2"/>
                </a:solidFill>
              </a:rPr>
              <a:t>Ulcus</a:t>
            </a:r>
            <a:endParaRPr lang="en-US" altLang="en-US" sz="1200" dirty="0">
              <a:solidFill>
                <a:srgbClr val="B2B2B2"/>
              </a:solidFill>
            </a:endParaRPr>
          </a:p>
          <a:p>
            <a:pPr eaLnBrk="1" hangingPunct="1"/>
            <a:r>
              <a:rPr lang="en-US" altLang="en-US" sz="1200" b="1" dirty="0">
                <a:solidFill>
                  <a:srgbClr val="B2B2B2"/>
                </a:solidFill>
              </a:rPr>
              <a:t>M</a:t>
            </a:r>
            <a:endParaRPr lang="en-US" altLang="en-US" dirty="0">
              <a:solidFill>
                <a:srgbClr val="B2B2B2"/>
              </a:solidFill>
            </a:endParaRPr>
          </a:p>
          <a:p>
            <a:pPr eaLnBrk="1" hangingPunct="1"/>
            <a:r>
              <a:rPr lang="en-US" altLang="en-US" sz="1200" dirty="0">
                <a:solidFill>
                  <a:srgbClr val="B2B2B2"/>
                </a:solidFill>
              </a:rPr>
              <a:t>Peters-Anomalie</a:t>
            </a:r>
          </a:p>
          <a:p>
            <a:pPr eaLnBrk="1" hangingPunct="1"/>
            <a:r>
              <a:rPr lang="en-US" altLang="en-US" sz="1200" dirty="0">
                <a:solidFill>
                  <a:srgbClr val="B2B2B2"/>
                </a:solidFill>
              </a:rPr>
              <a:t>Endotheliale Dystrophie</a:t>
            </a:r>
          </a:p>
          <a:p>
            <a:pPr eaLnBrk="1" hangingPunct="1"/>
            <a:r>
              <a:rPr lang="en-US" altLang="en-US" sz="1200" b="1" dirty="0">
                <a:solidFill>
                  <a:srgbClr val="0000FF"/>
                </a:solidFill>
              </a:rPr>
              <a:t>Dermoid der Hornhaut</a:t>
            </a:r>
          </a:p>
        </p:txBody>
      </p:sp>
      <p:sp>
        <p:nvSpPr>
          <p:cNvPr id="30725" name="Text Box 5"/>
          <p:cNvSpPr txBox="1">
            <a:spLocks noChangeArrowheads="1"/>
          </p:cNvSpPr>
          <p:nvPr/>
        </p:nvSpPr>
        <p:spPr bwMode="auto">
          <a:xfrm>
            <a:off x="457200" y="914400"/>
            <a:ext cx="6581775" cy="4302125"/>
          </a:xfrm>
          <a:prstGeom prst="rect">
            <a:avLst/>
          </a:prstGeom>
          <a:solidFill>
            <a:srgbClr val="CCFF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defRPr/>
            </a:pPr>
            <a:r>
              <a:rPr lang="en-US" sz="1200" i="1" dirty="0"/>
              <a:t>Mit welchem Syndrom ist </a:t>
            </a:r>
            <a:r>
              <a:rPr lang="en-US" sz="1200" i="1" dirty="0" err="1"/>
              <a:t>ein Hornhautdermoid </a:t>
            </a:r>
            <a:r>
              <a:rPr lang="en-US" sz="1200" i="1" dirty="0"/>
              <a:t>assoziiert?</a:t>
            </a:r>
          </a:p>
          <a:p>
            <a:pPr eaLnBrk="1" hangingPunct="1">
              <a:lnSpc>
                <a:spcPct val="90000"/>
              </a:lnSpc>
              <a:defRPr/>
            </a:pPr>
            <a:r>
              <a:rPr lang="en-US" sz="1200" b="1" dirty="0" err="1"/>
              <a:t>Goldenhar</a:t>
            </a:r>
            <a:r>
              <a:rPr lang="en-US" sz="1200" b="1" dirty="0"/>
              <a:t>-Syndrom</a:t>
            </a:r>
            <a:endParaRPr lang="en-US" sz="1600" b="1" i="1" dirty="0"/>
          </a:p>
          <a:p>
            <a:pPr eaLnBrk="1" hangingPunct="1">
              <a:lnSpc>
                <a:spcPct val="90000"/>
              </a:lnSpc>
              <a:defRPr/>
            </a:pPr>
            <a:endParaRPr lang="en-US" sz="1600" b="1" i="1" dirty="0">
              <a:solidFill>
                <a:srgbClr val="0000FF"/>
              </a:solidFill>
            </a:endParaRPr>
          </a:p>
          <a:p>
            <a:pPr eaLnBrk="1" hangingPunct="1">
              <a:lnSpc>
                <a:spcPct val="90000"/>
              </a:lnSpc>
              <a:defRPr/>
            </a:pPr>
            <a:r>
              <a:rPr lang="en-US" sz="1200" i="1" dirty="0">
                <a:solidFill>
                  <a:schemeClr val="accent6">
                    <a:lumMod val="75000"/>
                  </a:schemeClr>
                </a:solidFill>
              </a:rPr>
              <a:t>Wie lautet der </a:t>
            </a:r>
            <a:r>
              <a:rPr lang="en-US" sz="1200" i="1" dirty="0" err="1">
                <a:solidFill>
                  <a:schemeClr val="accent6">
                    <a:lumMod val="75000"/>
                  </a:schemeClr>
                </a:solidFill>
              </a:rPr>
              <a:t>nicht-eponymische </a:t>
            </a:r>
            <a:r>
              <a:rPr lang="en-US" sz="1200" i="1" dirty="0">
                <a:solidFill>
                  <a:schemeClr val="accent6">
                    <a:lumMod val="75000"/>
                  </a:schemeClr>
                </a:solidFill>
              </a:rPr>
              <a:t>Name </a:t>
            </a:r>
            <a:r>
              <a:rPr lang="en-US" sz="1200" i="1" dirty="0" err="1">
                <a:solidFill>
                  <a:schemeClr val="accent6">
                    <a:lumMod val="75000"/>
                  </a:schemeClr>
                </a:solidFill>
              </a:rPr>
              <a:t>des Goldenhar-Syndroms</a:t>
            </a:r>
            <a:r>
              <a:rPr lang="en-US" sz="1200" i="1" dirty="0">
                <a:solidFill>
                  <a:schemeClr val="accent6">
                    <a:lumMod val="75000"/>
                  </a:schemeClr>
                </a:solidFill>
              </a:rPr>
              <a:t>?</a:t>
            </a:r>
          </a:p>
          <a:p>
            <a:pPr eaLnBrk="1" hangingPunct="1">
              <a:lnSpc>
                <a:spcPct val="90000"/>
              </a:lnSpc>
              <a:defRPr/>
            </a:pPr>
            <a:r>
              <a:rPr lang="en-US" sz="1200" b="1" dirty="0">
                <a:solidFill>
                  <a:schemeClr val="accent6">
                    <a:lumMod val="75000"/>
                  </a:schemeClr>
                </a:solidFill>
              </a:rPr>
              <a:t>Oculo-Auriculo-Vertebrales (OAV) Syndrom</a:t>
            </a:r>
          </a:p>
          <a:p>
            <a:pPr eaLnBrk="1" hangingPunct="1">
              <a:lnSpc>
                <a:spcPct val="90000"/>
              </a:lnSpc>
              <a:defRPr/>
            </a:pPr>
            <a:endParaRPr lang="en-US" sz="1600" b="1" dirty="0">
              <a:solidFill>
                <a:srgbClr val="008000"/>
              </a:solidFill>
            </a:endParaRPr>
          </a:p>
          <a:p>
            <a:pPr eaLnBrk="1" hangingPunct="1">
              <a:lnSpc>
                <a:spcPct val="90000"/>
              </a:lnSpc>
              <a:defRPr/>
            </a:pPr>
            <a:r>
              <a:rPr lang="en-US" sz="1200" i="1" dirty="0">
                <a:solidFill>
                  <a:srgbClr val="0000FF"/>
                </a:solidFill>
              </a:rPr>
              <a:t>Welche weiteren </a:t>
            </a:r>
            <a:r>
              <a:rPr lang="en-US" sz="1200" i="1" dirty="0" err="1">
                <a:solidFill>
                  <a:srgbClr val="0000FF"/>
                </a:solidFill>
              </a:rPr>
              <a:t>Augen-/periokulären </a:t>
            </a:r>
            <a:r>
              <a:rPr lang="en-US" sz="1200" i="1" dirty="0">
                <a:solidFill>
                  <a:srgbClr val="0000FF"/>
                </a:solidFill>
              </a:rPr>
              <a:t>Anomalien treten beim </a:t>
            </a:r>
            <a:r>
              <a:rPr lang="en-US" sz="1200" i="1" dirty="0" err="1">
                <a:solidFill>
                  <a:srgbClr val="0000FF"/>
                </a:solidFill>
              </a:rPr>
              <a:t>Goldenhar-Syndrom</a:t>
            </a:r>
            <a:r>
              <a:rPr lang="en-US" sz="1200" i="1" dirty="0">
                <a:solidFill>
                  <a:srgbClr val="0000FF"/>
                </a:solidFill>
              </a:rPr>
              <a:t> häufig auf?</a:t>
            </a:r>
          </a:p>
          <a:p>
            <a:pPr eaLnBrk="1" hangingPunct="1">
              <a:lnSpc>
                <a:spcPct val="90000"/>
              </a:lnSpc>
              <a:defRPr/>
            </a:pPr>
            <a:r>
              <a:rPr lang="en-US" sz="1200" b="1" dirty="0">
                <a:solidFill>
                  <a:srgbClr val="0000FF"/>
                </a:solidFill>
              </a:rPr>
              <a:t>--Lid</a:t>
            </a:r>
            <a:r>
              <a:rPr lang="en-US" sz="1200" b="1" dirty="0" err="1">
                <a:solidFill>
                  <a:srgbClr val="0000FF"/>
                </a:solidFill>
              </a:rPr>
              <a:t>kolobom</a:t>
            </a:r>
            <a:endParaRPr lang="en-US" sz="1600" b="1" dirty="0">
              <a:solidFill>
                <a:srgbClr val="0000FF"/>
              </a:solidFill>
            </a:endParaRPr>
          </a:p>
          <a:p>
            <a:pPr eaLnBrk="1" hangingPunct="1">
              <a:lnSpc>
                <a:spcPct val="90000"/>
              </a:lnSpc>
              <a:defRPr/>
            </a:pPr>
            <a:r>
              <a:rPr lang="en-US" sz="1200" b="1" dirty="0">
                <a:solidFill>
                  <a:srgbClr val="0000FF"/>
                </a:solidFill>
              </a:rPr>
              <a:t>--Duane-Syndrom</a:t>
            </a:r>
          </a:p>
          <a:p>
            <a:pPr eaLnBrk="1" hangingPunct="1">
              <a:lnSpc>
                <a:spcPct val="90000"/>
              </a:lnSpc>
              <a:defRPr/>
            </a:pPr>
            <a:endParaRPr lang="en-US" sz="1600" dirty="0">
              <a:solidFill>
                <a:srgbClr val="0000FF"/>
              </a:solidFill>
            </a:endParaRPr>
          </a:p>
          <a:p>
            <a:pPr eaLnBrk="1" hangingPunct="1">
              <a:lnSpc>
                <a:spcPct val="90000"/>
              </a:lnSpc>
              <a:defRPr/>
            </a:pPr>
            <a:r>
              <a:rPr lang="en-US" sz="1200" i="1" dirty="0">
                <a:solidFill>
                  <a:srgbClr val="FF0000"/>
                </a:solidFill>
              </a:rPr>
              <a:t>Welche </a:t>
            </a:r>
            <a:r>
              <a:rPr lang="en-US" sz="1200" b="1" i="1" dirty="0" err="1">
                <a:solidFill>
                  <a:srgbClr val="FF0000"/>
                </a:solidFill>
              </a:rPr>
              <a:t>nicht-okularen </a:t>
            </a:r>
            <a:r>
              <a:rPr lang="en-US" sz="1200" i="1" dirty="0">
                <a:solidFill>
                  <a:srgbClr val="FF0000"/>
                </a:solidFill>
              </a:rPr>
              <a:t>Befunde treten üblicherweise auf?</a:t>
            </a:r>
          </a:p>
          <a:p>
            <a:pPr eaLnBrk="1" hangingPunct="1">
              <a:lnSpc>
                <a:spcPct val="90000"/>
              </a:lnSpc>
              <a:defRPr/>
            </a:pPr>
            <a:r>
              <a:rPr lang="en-US" sz="1200" b="1" dirty="0">
                <a:solidFill>
                  <a:srgbClr val="FF0000"/>
                </a:solidFill>
              </a:rPr>
              <a:t>--Ohrfehlbildungen </a:t>
            </a:r>
            <a:r>
              <a:rPr lang="en-US" sz="1200" dirty="0">
                <a:solidFill>
                  <a:srgbClr val="FF0000"/>
                </a:solidFill>
              </a:rPr>
              <a:t>(vor dem Ohr liegende Anhängsel; Ohrfisteln)</a:t>
            </a:r>
          </a:p>
          <a:p>
            <a:pPr eaLnBrk="1" hangingPunct="1">
              <a:lnSpc>
                <a:spcPct val="90000"/>
              </a:lnSpc>
              <a:defRPr/>
            </a:pPr>
            <a:r>
              <a:rPr lang="en-US" sz="1200" b="1" dirty="0" err="1">
                <a:solidFill>
                  <a:srgbClr val="FF0000"/>
                </a:solidFill>
              </a:rPr>
              <a:t>--Hemifaziale Mikrosomie </a:t>
            </a:r>
            <a:r>
              <a:rPr lang="en-US" sz="1200" dirty="0">
                <a:solidFill>
                  <a:srgbClr val="FF0000"/>
                </a:solidFill>
              </a:rPr>
              <a:t>(Oberkiefer-/Unterkieferhypoplasie)</a:t>
            </a:r>
          </a:p>
          <a:p>
            <a:pPr eaLnBrk="1" hangingPunct="1">
              <a:lnSpc>
                <a:spcPct val="90000"/>
              </a:lnSpc>
              <a:defRPr/>
            </a:pPr>
            <a:endParaRPr lang="en-US" sz="1600" dirty="0">
              <a:solidFill>
                <a:srgbClr val="FF0000"/>
              </a:solidFill>
            </a:endParaRPr>
          </a:p>
          <a:p>
            <a:pPr eaLnBrk="1" hangingPunct="1">
              <a:lnSpc>
                <a:spcPct val="90000"/>
              </a:lnSpc>
              <a:defRPr/>
            </a:pPr>
            <a:r>
              <a:rPr lang="en-US" sz="1200" i="1" dirty="0">
                <a:solidFill>
                  <a:srgbClr val="008000"/>
                </a:solidFill>
              </a:rPr>
              <a:t>Wo befinden sich </a:t>
            </a:r>
            <a:r>
              <a:rPr lang="en-US" sz="1200" i="1" dirty="0" err="1">
                <a:solidFill>
                  <a:srgbClr val="008000"/>
                </a:solidFill>
              </a:rPr>
              <a:t>Epibulbärdermoide </a:t>
            </a:r>
            <a:r>
              <a:rPr lang="en-US" sz="1200" i="1" dirty="0">
                <a:solidFill>
                  <a:srgbClr val="008000"/>
                </a:solidFill>
              </a:rPr>
              <a:t>bei </a:t>
            </a:r>
            <a:r>
              <a:rPr lang="en-US" sz="1200" i="1" dirty="0" err="1">
                <a:solidFill>
                  <a:srgbClr val="008000"/>
                </a:solidFill>
              </a:rPr>
              <a:t>Goldenhar</a:t>
            </a:r>
            <a:r>
              <a:rPr lang="en-US" sz="1200" i="1" dirty="0">
                <a:solidFill>
                  <a:srgbClr val="008000"/>
                </a:solidFill>
              </a:rPr>
              <a:t> üblicherweise?</a:t>
            </a:r>
          </a:p>
          <a:p>
            <a:pPr eaLnBrk="1" hangingPunct="1">
              <a:lnSpc>
                <a:spcPct val="90000"/>
              </a:lnSpc>
              <a:defRPr/>
            </a:pPr>
            <a:r>
              <a:rPr lang="en-US" sz="1200" b="1" dirty="0">
                <a:solidFill>
                  <a:srgbClr val="008000"/>
                </a:solidFill>
              </a:rPr>
              <a:t>Am </a:t>
            </a:r>
            <a:r>
              <a:rPr lang="en-US" sz="1200" b="1" dirty="0" err="1">
                <a:solidFill>
                  <a:srgbClr val="008000"/>
                </a:solidFill>
              </a:rPr>
              <a:t>Limbus</a:t>
            </a:r>
            <a:endParaRPr lang="en-US" sz="1600" b="1" dirty="0">
              <a:solidFill>
                <a:srgbClr val="008000"/>
              </a:solidFill>
            </a:endParaRPr>
          </a:p>
          <a:p>
            <a:pPr eaLnBrk="1" hangingPunct="1">
              <a:lnSpc>
                <a:spcPct val="90000"/>
              </a:lnSpc>
              <a:defRPr/>
            </a:pPr>
            <a:endParaRPr lang="en-US" sz="1600" b="1" dirty="0">
              <a:solidFill>
                <a:srgbClr val="0000FF"/>
              </a:solidFill>
            </a:endParaRPr>
          </a:p>
          <a:p>
            <a:pPr eaLnBrk="1" hangingPunct="1">
              <a:lnSpc>
                <a:spcPct val="90000"/>
              </a:lnSpc>
              <a:defRPr/>
            </a:pPr>
            <a:r>
              <a:rPr lang="en-US" sz="1200" i="1" dirty="0">
                <a:solidFill>
                  <a:schemeClr val="accent6"/>
                </a:solidFill>
              </a:rPr>
              <a:t>Sind Patienten </a:t>
            </a:r>
            <a:r>
              <a:rPr lang="en-US" sz="1200" i="1" dirty="0" err="1">
                <a:solidFill>
                  <a:schemeClr val="accent6"/>
                </a:solidFill>
              </a:rPr>
              <a:t>mit Goldenhar-Syndrom </a:t>
            </a:r>
            <a:r>
              <a:rPr lang="en-US" sz="1200" i="1" dirty="0">
                <a:solidFill>
                  <a:schemeClr val="accent6"/>
                </a:solidFill>
              </a:rPr>
              <a:t>kognitiv beeinträchtigt?</a:t>
            </a:r>
          </a:p>
          <a:p>
            <a:pPr eaLnBrk="1" hangingPunct="1">
              <a:lnSpc>
                <a:spcPct val="90000"/>
              </a:lnSpc>
              <a:defRPr/>
            </a:pPr>
            <a:r>
              <a:rPr lang="en-US" sz="1200" b="1" dirty="0">
                <a:solidFill>
                  <a:schemeClr val="accent6"/>
                </a:solidFill>
              </a:rPr>
              <a:t>Eine Minderheit (~10 %) weist eine geistige Behinderung auf</a:t>
            </a:r>
          </a:p>
        </p:txBody>
      </p:sp>
      <p:sp>
        <p:nvSpPr>
          <p:cNvPr id="30726" name="Text Box 6"/>
          <p:cNvSpPr txBox="1">
            <a:spLocks noChangeArrowheads="1"/>
          </p:cNvSpPr>
          <p:nvPr/>
        </p:nvSpPr>
        <p:spPr bwMode="auto">
          <a:xfrm>
            <a:off x="6553200" y="3581400"/>
            <a:ext cx="2584450" cy="2862263"/>
          </a:xfrm>
          <a:prstGeom prst="rect">
            <a:avLst/>
          </a:prstGeom>
          <a:solidFill>
            <a:srgbClr val="EAEAEA"/>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err="1"/>
              <a:t>Goldenhar</a:t>
            </a:r>
            <a:endParaRPr lang="en-US" sz="2000" b="1" dirty="0"/>
          </a:p>
          <a:p>
            <a:pPr eaLnBrk="1" hangingPunct="1">
              <a:defRPr/>
            </a:pPr>
            <a:r>
              <a:rPr lang="en-US" sz="1200" dirty="0">
                <a:solidFill>
                  <a:schemeClr val="accent6">
                    <a:lumMod val="75000"/>
                  </a:schemeClr>
                </a:solidFill>
              </a:rPr>
              <a:t>OAV-Syndrom</a:t>
            </a:r>
            <a:endParaRPr lang="en-US" sz="2000" b="1" dirty="0">
              <a:solidFill>
                <a:schemeClr val="accent6">
                  <a:lumMod val="75000"/>
                </a:schemeClr>
              </a:solidFill>
            </a:endParaRPr>
          </a:p>
          <a:p>
            <a:pPr eaLnBrk="1" hangingPunct="1">
              <a:defRPr/>
            </a:pPr>
            <a:r>
              <a:rPr lang="en-US" sz="1200" dirty="0">
                <a:solidFill>
                  <a:srgbClr val="0000FF"/>
                </a:solidFill>
              </a:rPr>
              <a:t>Lid</a:t>
            </a:r>
            <a:r>
              <a:rPr lang="en-US" sz="1200" dirty="0" err="1">
                <a:solidFill>
                  <a:srgbClr val="0000FF"/>
                </a:solidFill>
              </a:rPr>
              <a:t>kolobom</a:t>
            </a:r>
            <a:endParaRPr lang="en-US" dirty="0">
              <a:solidFill>
                <a:srgbClr val="0000FF"/>
              </a:solidFill>
            </a:endParaRPr>
          </a:p>
          <a:p>
            <a:pPr eaLnBrk="1" hangingPunct="1">
              <a:defRPr/>
            </a:pPr>
            <a:r>
              <a:rPr lang="en-US" sz="1200" dirty="0">
                <a:solidFill>
                  <a:srgbClr val="0000FF"/>
                </a:solidFill>
              </a:rPr>
              <a:t>Duane-Syndrom</a:t>
            </a:r>
          </a:p>
          <a:p>
            <a:pPr eaLnBrk="1" hangingPunct="1">
              <a:defRPr/>
            </a:pPr>
            <a:r>
              <a:rPr lang="en-US" sz="1200" dirty="0">
                <a:solidFill>
                  <a:srgbClr val="FF0000"/>
                </a:solidFill>
              </a:rPr>
              <a:t>Ohrfehlbildungen</a:t>
            </a:r>
          </a:p>
          <a:p>
            <a:pPr eaLnBrk="1" hangingPunct="1">
              <a:defRPr/>
            </a:pPr>
            <a:r>
              <a:rPr lang="en-US" sz="1200" dirty="0"/>
              <a:t>Nichts beginnt mit „N“</a:t>
            </a:r>
          </a:p>
          <a:p>
            <a:pPr eaLnBrk="1" hangingPunct="1">
              <a:defRPr/>
            </a:pPr>
            <a:r>
              <a:rPr lang="en-US" sz="1200" dirty="0" err="1">
                <a:solidFill>
                  <a:srgbClr val="FF0000"/>
                </a:solidFill>
              </a:rPr>
              <a:t>Hemifaziale Mikrosomie</a:t>
            </a:r>
            <a:endParaRPr lang="en-US" dirty="0">
              <a:solidFill>
                <a:srgbClr val="FF0000"/>
              </a:solidFill>
            </a:endParaRPr>
          </a:p>
          <a:p>
            <a:pPr eaLnBrk="1" hangingPunct="1">
              <a:defRPr/>
            </a:pPr>
            <a:r>
              <a:rPr lang="en-US" sz="1200" dirty="0">
                <a:solidFill>
                  <a:srgbClr val="008000"/>
                </a:solidFill>
              </a:rPr>
              <a:t>Am </a:t>
            </a:r>
            <a:r>
              <a:rPr lang="en-US" sz="1200" dirty="0" err="1">
                <a:solidFill>
                  <a:srgbClr val="008000"/>
                </a:solidFill>
              </a:rPr>
              <a:t>Limbus</a:t>
            </a:r>
            <a:endParaRPr lang="en-US" sz="2000" b="1" dirty="0">
              <a:solidFill>
                <a:srgbClr val="008000"/>
              </a:solidFill>
            </a:endParaRPr>
          </a:p>
          <a:p>
            <a:pPr eaLnBrk="1" hangingPunct="1">
              <a:defRPr/>
            </a:pPr>
            <a:r>
              <a:rPr lang="en-US" sz="1200" dirty="0">
                <a:solidFill>
                  <a:schemeClr val="accent6"/>
                </a:solidFill>
              </a:rPr>
              <a:t>Entwicklungsverzögerung bei ~10 %</a:t>
            </a:r>
            <a:endParaRPr lang="en-US" sz="2000" b="1" dirty="0">
              <a:solidFill>
                <a:schemeClr val="accent6"/>
              </a:solidFill>
            </a:endParaRPr>
          </a:p>
        </p:txBody>
      </p:sp>
      <p:sp>
        <p:nvSpPr>
          <p:cNvPr id="20487"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B3A4B204-D19F-4A47-96C2-1C9673943101}" type="slidenum">
              <a:rPr lang="en-US" altLang="en-US" sz="1000"/>
              <a:t>75</a:t>
            </a:fld>
            <a:endParaRPr lang="en-US" altLang="en-US" sz="1000"/>
          </a:p>
        </p:txBody>
      </p:sp>
      <p:sp>
        <p:nvSpPr>
          <p:cNvPr id="8" name="Arrow: Right 7">
            <a:extLst>
              <a:ext uri="{FF2B5EF4-FFF2-40B4-BE49-F238E27FC236}">
                <a16:creationId xmlns:a16="http://schemas.microsoft.com/office/drawing/2014/main" id="{69D8DE57-298A-4FFE-A380-717354791B25}"/>
              </a:ext>
            </a:extLst>
          </p:cNvPr>
          <p:cNvSpPr/>
          <p:nvPr/>
        </p:nvSpPr>
        <p:spPr>
          <a:xfrm>
            <a:off x="3657600" y="6019800"/>
            <a:ext cx="2895600" cy="402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9" name="TextBox 8">
            <a:extLst>
              <a:ext uri="{FF2B5EF4-FFF2-40B4-BE49-F238E27FC236}">
                <a16:creationId xmlns:a16="http://schemas.microsoft.com/office/drawing/2014/main" id="{5FFB7FED-AA61-46CD-A376-F39E9567B3F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76</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chemeClr val="accent3">
                    <a:lumMod val="95000"/>
                  </a:schemeClr>
                </a:solidFill>
              </a:rPr>
              <a:t>Mukopolysaccharidose (MPS)</a:t>
            </a:r>
          </a:p>
          <a:p>
            <a:endParaRPr lang="en-US" sz="1600" i="1" dirty="0">
              <a:solidFill>
                <a:schemeClr val="accent3">
                  <a:lumMod val="95000"/>
                </a:schemeClr>
              </a:solidFill>
            </a:endParaRPr>
          </a:p>
          <a:p>
            <a:r>
              <a:rPr lang="en-US" sz="1200" i="1" dirty="0">
                <a:solidFill>
                  <a:schemeClr val="accent3">
                    <a:lumMod val="95000"/>
                  </a:schemeClr>
                </a:solidFill>
              </a:rPr>
              <a:t>Was ist, kurz gesagt, eine Mukopolysaccharidose?</a:t>
            </a:r>
          </a:p>
          <a:p>
            <a:r>
              <a:rPr lang="en-US" sz="1200" dirty="0">
                <a:solidFill>
                  <a:schemeClr val="accent3">
                    <a:lumMod val="95000"/>
                  </a:schemeClr>
                </a:solidFill>
              </a:rPr>
              <a:t>Eine Erbkrankheit, bei der Mucopolysaccharide 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Tree>
    <p:extLst>
      <p:ext uri="{BB962C8B-B14F-4D97-AF65-F5344CB8AC3E}">
        <p14:creationId xmlns:p14="http://schemas.microsoft.com/office/powerpoint/2010/main" val="38363253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77</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rgbClr val="0000FF"/>
                </a:solidFill>
              </a:rPr>
              <a:t>Mukopolysaccharidose (MPS)</a:t>
            </a:r>
          </a:p>
          <a:p>
            <a:endParaRPr lang="en-US" sz="1600" i="1" dirty="0">
              <a:solidFill>
                <a:schemeClr val="accent3">
                  <a:lumMod val="95000"/>
                </a:schemeClr>
              </a:solidFill>
            </a:endParaRPr>
          </a:p>
          <a:p>
            <a:r>
              <a:rPr lang="en-US" sz="1200" i="1" dirty="0">
                <a:solidFill>
                  <a:schemeClr val="accent3">
                    <a:lumMod val="95000"/>
                  </a:schemeClr>
                </a:solidFill>
              </a:rPr>
              <a:t>Was ist, kurz gesagt, eine Mukopolysaccharidose?</a:t>
            </a:r>
          </a:p>
          <a:p>
            <a:r>
              <a:rPr lang="en-US" sz="1200" dirty="0">
                <a:solidFill>
                  <a:schemeClr val="accent3">
                    <a:lumMod val="95000"/>
                  </a:schemeClr>
                </a:solidFill>
              </a:rPr>
              <a:t>Eine Erbkrankheit, bei der Mucopolysaccharide 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Tree>
    <p:extLst>
      <p:ext uri="{BB962C8B-B14F-4D97-AF65-F5344CB8AC3E}">
        <p14:creationId xmlns:p14="http://schemas.microsoft.com/office/powerpoint/2010/main" val="37275809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78</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rgbClr val="0000FF"/>
                </a:solidFill>
              </a:rPr>
              <a:t>Mukopolysaccharidose (MPS)</a:t>
            </a:r>
          </a:p>
          <a:p>
            <a:endParaRPr lang="en-US" sz="1600" i="1" dirty="0">
              <a:solidFill>
                <a:srgbClr val="0000FF"/>
              </a:solidFill>
            </a:endParaRPr>
          </a:p>
          <a:p>
            <a:r>
              <a:rPr lang="en-US" sz="1200" i="1" dirty="0">
                <a:solidFill>
                  <a:srgbClr val="0000FF"/>
                </a:solidFill>
              </a:rPr>
              <a:t>Was ist, kurz gesagt, eine Mukopolysaccharidose?</a:t>
            </a:r>
            <a:endParaRPr lang="en-US" sz="1600" i="1" dirty="0">
              <a:solidFill>
                <a:schemeClr val="accent3">
                  <a:lumMod val="95000"/>
                </a:schemeClr>
              </a:solidFill>
            </a:endParaRPr>
          </a:p>
          <a:p>
            <a:r>
              <a:rPr lang="en-US" sz="1200" dirty="0">
                <a:solidFill>
                  <a:schemeClr val="accent3">
                    <a:lumMod val="95000"/>
                  </a:schemeClr>
                </a:solidFill>
              </a:rPr>
              <a:t>Eine Erbkrankheit, bei der Mucopolysaccharide 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Tree>
    <p:extLst>
      <p:ext uri="{BB962C8B-B14F-4D97-AF65-F5344CB8AC3E}">
        <p14:creationId xmlns:p14="http://schemas.microsoft.com/office/powerpoint/2010/main" val="33879957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79</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rgbClr val="0000FF"/>
                </a:solidFill>
              </a:rPr>
              <a:t>Mukopolysaccharidose (MPS)</a:t>
            </a:r>
          </a:p>
          <a:p>
            <a:endParaRPr lang="en-US" sz="1600" i="1" dirty="0">
              <a:solidFill>
                <a:srgbClr val="0000FF"/>
              </a:solidFill>
            </a:endParaRPr>
          </a:p>
          <a:p>
            <a:r>
              <a:rPr lang="en-US" sz="1200" i="1" dirty="0">
                <a:solidFill>
                  <a:srgbClr val="0000FF"/>
                </a:solidFill>
              </a:rPr>
              <a:t>Was ist, kurz gesagt, eine Mukopolysaccharidose?</a:t>
            </a:r>
          </a:p>
          <a:p>
            <a:r>
              <a:rPr lang="en-US" sz="1200" dirty="0">
                <a:solidFill>
                  <a:srgbClr val="0000FF"/>
                </a:solidFill>
              </a:rPr>
              <a:t>Eine Erbkrankheit, bei der Mucopolysaccharide nicht verstoffwechselt werden können und sich infolgedessen bis zu toxischen Konzentrationen anreichern</a:t>
            </a:r>
            <a:endParaRPr lang="en-US" sz="1600" dirty="0">
              <a:solidFill>
                <a:schemeClr val="accent3">
                  <a:lumMod val="95000"/>
                </a:schemeClr>
              </a:solidFill>
            </a:endParaRP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Tree>
    <p:extLst>
      <p:ext uri="{BB962C8B-B14F-4D97-AF65-F5344CB8AC3E}">
        <p14:creationId xmlns:p14="http://schemas.microsoft.com/office/powerpoint/2010/main" val="692406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eaLnBrk="1" hangingPunct="1"/>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b="1" dirty="0">
                <a:solidFill>
                  <a:srgbClr val="0000FF"/>
                </a:solidFill>
              </a:rPr>
              <a:t>P</a:t>
            </a:r>
            <a:endParaRPr lang="en-US" altLang="en-US" dirty="0">
              <a:solidFill>
                <a:srgbClr val="0000FF"/>
              </a:solidFill>
            </a:endParaRPr>
          </a:p>
          <a:p>
            <a:pPr eaLnBrk="1" hangingPunct="1"/>
            <a:r>
              <a:rPr lang="en-US" altLang="en-US" sz="1200" b="1" dirty="0">
                <a:solidFill>
                  <a:schemeClr val="bg1">
                    <a:lumMod val="75000"/>
                  </a:schemeClr>
                </a:solidFill>
              </a:rPr>
              <a:t>E</a:t>
            </a:r>
            <a:endParaRPr lang="en-US" altLang="en-US" dirty="0">
              <a:solidFill>
                <a:schemeClr val="bg1">
                  <a:lumMod val="75000"/>
                </a:schemeClr>
              </a:solidFill>
            </a:endParaRP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a:t>
            </a:fld>
            <a:endParaRPr lang="en-US" altLang="en-US" sz="1000"/>
          </a:p>
        </p:txBody>
      </p:sp>
      <p:sp>
        <p:nvSpPr>
          <p:cNvPr id="6" name="Arrow: Left 5">
            <a:extLst>
              <a:ext uri="{FF2B5EF4-FFF2-40B4-BE49-F238E27FC236}">
                <a16:creationId xmlns:a16="http://schemas.microsoft.com/office/drawing/2014/main" id="{7FFB2710-2277-4D08-9C0F-BE6944E5CDF4}"/>
              </a:ext>
            </a:extLst>
          </p:cNvPr>
          <p:cNvSpPr/>
          <p:nvPr/>
        </p:nvSpPr>
        <p:spPr>
          <a:xfrm>
            <a:off x="1622942" y="3962400"/>
            <a:ext cx="2590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i="1" dirty="0">
              <a:solidFill>
                <a:schemeClr val="tx1"/>
              </a:solidFill>
            </a:endParaRPr>
          </a:p>
        </p:txBody>
      </p:sp>
      <p:sp>
        <p:nvSpPr>
          <p:cNvPr id="8" name="Rectangle 2">
            <a:extLst>
              <a:ext uri="{FF2B5EF4-FFF2-40B4-BE49-F238E27FC236}">
                <a16:creationId xmlns:a16="http://schemas.microsoft.com/office/drawing/2014/main" id="{17CA0421-CC6B-473A-8C4A-59F7D73C4EF5}"/>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Frage/Antwort</a:t>
            </a:r>
          </a:p>
        </p:txBody>
      </p:sp>
      <p:sp>
        <p:nvSpPr>
          <p:cNvPr id="9" name="TextBox 8">
            <a:extLst>
              <a:ext uri="{FF2B5EF4-FFF2-40B4-BE49-F238E27FC236}">
                <a16:creationId xmlns:a16="http://schemas.microsoft.com/office/drawing/2014/main" id="{38BECB62-CBD4-4E06-AED0-6FBAACAA326C}"/>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8774318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80</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rgbClr val="0000FF"/>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t>Welche Organelle ist für den Abbau von Mucopolysacchariden verantwortlich?</a:t>
            </a:r>
          </a:p>
          <a:p>
            <a:r>
              <a:rPr lang="en-US" sz="1200" dirty="0">
                <a:solidFill>
                  <a:schemeClr val="accent1">
                    <a:lumMod val="60000"/>
                    <a:lumOff val="40000"/>
                  </a:schemeClr>
                </a:solidFill>
              </a:rPr>
              <a:t>Lysosomen</a:t>
            </a:r>
          </a:p>
          <a:p>
            <a:endParaRPr lang="en-US" sz="1400" dirty="0">
              <a:solidFill>
                <a:schemeClr val="accent1">
                  <a:lumMod val="60000"/>
                  <a:lumOff val="40000"/>
                </a:schemeClr>
              </a:solidFill>
            </a:endParaRPr>
          </a:p>
          <a:p>
            <a:r>
              <a:rPr lang="en-US" sz="1200" i="1" dirty="0">
                <a:solidFill>
                  <a:schemeClr val="accent1">
                    <a:lumMod val="60000"/>
                    <a:lumOff val="40000"/>
                  </a:schemeClr>
                </a:solidFill>
              </a:rPr>
              <a:t>Sind Mucopolysaccharide die einzige Substanz, für deren Abbau Lysosomen verantwortlich sind?</a:t>
            </a:r>
          </a:p>
          <a:p>
            <a:r>
              <a:rPr lang="en-US" sz="1200" dirty="0">
                <a:solidFill>
                  <a:schemeClr val="accent1">
                    <a:lumMod val="60000"/>
                    <a:lumOff val="40000"/>
                  </a:schemeClr>
                </a:solidFill>
              </a:rPr>
              <a:t>Nein, sie bauen auch Lipide, Glykoproteine und andere Moleküle ab, und </a:t>
            </a:r>
            <a:r>
              <a:rPr lang="en-US" sz="1200" dirty="0" err="1">
                <a:solidFill>
                  <a:schemeClr val="accent1">
                    <a:lumMod val="60000"/>
                    <a:lumOff val="40000"/>
                  </a:schemeClr>
                </a:solidFill>
              </a:rPr>
              <a:t>andere</a:t>
            </a:r>
            <a:r>
              <a:rPr lang="en-US" sz="1200" dirty="0">
                <a:solidFill>
                  <a:schemeClr val="accent1">
                    <a:lumMod val="60000"/>
                    <a:lumOff val="40000"/>
                  </a:schemeClr>
                </a:solidFill>
              </a:rPr>
              <a:t> </a:t>
            </a:r>
            <a:r>
              <a:rPr lang="en-US" sz="1200" dirty="0" err="1">
                <a:solidFill>
                  <a:schemeClr val="accent1">
                    <a:lumMod val="60000"/>
                    <a:lumOff val="40000"/>
                  </a:schemeClr>
                </a:solidFill>
              </a:rPr>
              <a:t>Metabolische</a:t>
            </a:r>
            <a:r>
              <a:rPr lang="en-US" sz="1200" dirty="0">
                <a:solidFill>
                  <a:schemeClr val="accent1">
                    <a:lumMod val="60000"/>
                    <a:lumOff val="40000"/>
                  </a:schemeClr>
                </a:solidFill>
              </a:rPr>
              <a:t> </a:t>
            </a:r>
            <a:r>
              <a:rPr lang="en-US" sz="1200" dirty="0" err="1">
                <a:solidFill>
                  <a:schemeClr val="accent1">
                    <a:lumMod val="60000"/>
                    <a:lumOff val="40000"/>
                  </a:schemeClr>
                </a:solidFill>
              </a:rPr>
              <a:t>Störung</a:t>
            </a:r>
            <a:r>
              <a:rPr lang="en-US" sz="1200" dirty="0">
                <a:solidFill>
                  <a:schemeClr val="accent1">
                    <a:lumMod val="60000"/>
                    <a:lumOff val="40000"/>
                  </a:schemeClr>
                </a:solidFill>
              </a:rPr>
              <a:t> führen zu </a:t>
            </a:r>
            <a:r>
              <a:rPr lang="en-US" sz="1200" i="1" dirty="0">
                <a:solidFill>
                  <a:schemeClr val="accent1">
                    <a:lumMod val="60000"/>
                    <a:lumOff val="40000"/>
                  </a:schemeClr>
                </a:solidFill>
              </a:rPr>
              <a:t>deren </a:t>
            </a:r>
            <a:r>
              <a:rPr lang="en-US" sz="1200" dirty="0">
                <a:solidFill>
                  <a:schemeClr val="accent1">
                    <a:lumMod val="60000"/>
                    <a:lumOff val="40000"/>
                  </a:schemeClr>
                </a:solidFill>
              </a:rPr>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87945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81</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rgbClr val="0000FF"/>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t>Welche Organelle ist für den Abbau von Mucopolysacchariden verantwortlich?</a:t>
            </a:r>
          </a:p>
          <a:p>
            <a:r>
              <a:rPr lang="en-US" sz="1200" dirty="0"/>
              <a:t>Lysosomen</a:t>
            </a:r>
            <a:endParaRPr lang="en-US" sz="1400" dirty="0">
              <a:solidFill>
                <a:schemeClr val="accent1">
                  <a:lumMod val="60000"/>
                  <a:lumOff val="40000"/>
                </a:schemeClr>
              </a:solidFill>
            </a:endParaRPr>
          </a:p>
          <a:p>
            <a:endParaRPr lang="en-US" sz="1400" dirty="0">
              <a:solidFill>
                <a:schemeClr val="accent1">
                  <a:lumMod val="60000"/>
                  <a:lumOff val="40000"/>
                </a:schemeClr>
              </a:solidFill>
            </a:endParaRPr>
          </a:p>
          <a:p>
            <a:r>
              <a:rPr lang="en-US" sz="1200" i="1" dirty="0">
                <a:solidFill>
                  <a:schemeClr val="accent1">
                    <a:lumMod val="60000"/>
                    <a:lumOff val="40000"/>
                  </a:schemeClr>
                </a:solidFill>
              </a:rPr>
              <a:t>Sind Mucopolysaccharide die einzige Substanz, für deren Abbau Lysosomen verantwortlich sind?</a:t>
            </a:r>
          </a:p>
          <a:p>
            <a:r>
              <a:rPr lang="en-US" sz="1200" dirty="0">
                <a:solidFill>
                  <a:schemeClr val="accent1">
                    <a:lumMod val="60000"/>
                    <a:lumOff val="40000"/>
                  </a:schemeClr>
                </a:solidFill>
              </a:rPr>
              <a:t>Nein, sie bauen auch Lipide, Glykoproteine und andere Moleküle ab, und </a:t>
            </a:r>
            <a:r>
              <a:rPr lang="en-US" sz="1200" dirty="0" err="1">
                <a:solidFill>
                  <a:schemeClr val="accent1">
                    <a:lumMod val="60000"/>
                    <a:lumOff val="40000"/>
                  </a:schemeClr>
                </a:solidFill>
              </a:rPr>
              <a:t>andere</a:t>
            </a:r>
            <a:r>
              <a:rPr lang="en-US" sz="1200" dirty="0">
                <a:solidFill>
                  <a:schemeClr val="accent1">
                    <a:lumMod val="60000"/>
                    <a:lumOff val="40000"/>
                  </a:schemeClr>
                </a:solidFill>
              </a:rPr>
              <a:t> </a:t>
            </a:r>
            <a:r>
              <a:rPr lang="en-US" sz="1200" dirty="0" err="1">
                <a:solidFill>
                  <a:schemeClr val="accent1">
                    <a:lumMod val="60000"/>
                    <a:lumOff val="40000"/>
                  </a:schemeClr>
                </a:solidFill>
              </a:rPr>
              <a:t>Metabolische</a:t>
            </a:r>
            <a:r>
              <a:rPr lang="en-US" sz="1200" dirty="0">
                <a:solidFill>
                  <a:schemeClr val="accent1">
                    <a:lumMod val="60000"/>
                    <a:lumOff val="40000"/>
                  </a:schemeClr>
                </a:solidFill>
              </a:rPr>
              <a:t> </a:t>
            </a:r>
            <a:r>
              <a:rPr lang="en-US" sz="1200" dirty="0" err="1">
                <a:solidFill>
                  <a:schemeClr val="accent1">
                    <a:lumMod val="60000"/>
                    <a:lumOff val="40000"/>
                  </a:schemeClr>
                </a:solidFill>
              </a:rPr>
              <a:t>Störung</a:t>
            </a:r>
            <a:r>
              <a:rPr lang="en-US" sz="1200" dirty="0">
                <a:solidFill>
                  <a:schemeClr val="accent1">
                    <a:lumMod val="60000"/>
                    <a:lumOff val="40000"/>
                  </a:schemeClr>
                </a:solidFill>
              </a:rPr>
              <a:t> führen zu </a:t>
            </a:r>
            <a:r>
              <a:rPr lang="en-US" sz="1200" i="1" dirty="0">
                <a:solidFill>
                  <a:schemeClr val="accent1">
                    <a:lumMod val="60000"/>
                    <a:lumOff val="40000"/>
                  </a:schemeClr>
                </a:solidFill>
              </a:rPr>
              <a:t>deren </a:t>
            </a:r>
            <a:r>
              <a:rPr lang="en-US" sz="1200" dirty="0">
                <a:solidFill>
                  <a:schemeClr val="accent1">
                    <a:lumMod val="60000"/>
                    <a:lumOff val="40000"/>
                  </a:schemeClr>
                </a:solidFill>
              </a:rPr>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66454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82</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rgbClr val="0000FF"/>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t>Welche Organelle ist für den Abbau von Mucopolysacchariden verantwortlich?</a:t>
            </a:r>
          </a:p>
          <a:p>
            <a:r>
              <a:rPr lang="en-US" sz="1200" dirty="0"/>
              <a:t>Lysosomen</a:t>
            </a:r>
          </a:p>
          <a:p>
            <a:endParaRPr lang="en-US" sz="1400" dirty="0"/>
          </a:p>
          <a:p>
            <a:r>
              <a:rPr lang="en-US" sz="1200" i="1" dirty="0"/>
              <a:t>Sind Mucopolysaccharide die einzige Substanz, für deren Abbau Lysosomen verantwortlich sind?</a:t>
            </a:r>
            <a:endParaRPr lang="en-US" sz="1400" i="1" dirty="0">
              <a:solidFill>
                <a:schemeClr val="accent1">
                  <a:lumMod val="60000"/>
                  <a:lumOff val="40000"/>
                </a:schemeClr>
              </a:solidFill>
            </a:endParaRPr>
          </a:p>
          <a:p>
            <a:r>
              <a:rPr lang="en-US" sz="1200" dirty="0">
                <a:solidFill>
                  <a:schemeClr val="accent1">
                    <a:lumMod val="60000"/>
                    <a:lumOff val="40000"/>
                  </a:schemeClr>
                </a:solidFill>
              </a:rPr>
              <a:t>Nein, sie bauen auch Lipide, Glykoproteine und andere Moleküle ab, und </a:t>
            </a:r>
            <a:r>
              <a:rPr lang="en-US" sz="1200" dirty="0" err="1">
                <a:solidFill>
                  <a:schemeClr val="accent1">
                    <a:lumMod val="60000"/>
                    <a:lumOff val="40000"/>
                  </a:schemeClr>
                </a:solidFill>
              </a:rPr>
              <a:t>andere</a:t>
            </a:r>
            <a:r>
              <a:rPr lang="en-US" sz="1200" dirty="0">
                <a:solidFill>
                  <a:schemeClr val="accent1">
                    <a:lumMod val="60000"/>
                    <a:lumOff val="40000"/>
                  </a:schemeClr>
                </a:solidFill>
              </a:rPr>
              <a:t> </a:t>
            </a:r>
            <a:r>
              <a:rPr lang="en-US" sz="1200" dirty="0" err="1">
                <a:solidFill>
                  <a:schemeClr val="accent1">
                    <a:lumMod val="60000"/>
                    <a:lumOff val="40000"/>
                  </a:schemeClr>
                </a:solidFill>
              </a:rPr>
              <a:t>Metabolische</a:t>
            </a:r>
            <a:r>
              <a:rPr lang="en-US" sz="1200" dirty="0">
                <a:solidFill>
                  <a:schemeClr val="accent1">
                    <a:lumMod val="60000"/>
                    <a:lumOff val="40000"/>
                  </a:schemeClr>
                </a:solidFill>
              </a:rPr>
              <a:t> </a:t>
            </a:r>
            <a:r>
              <a:rPr lang="en-US" sz="1200" dirty="0" err="1">
                <a:solidFill>
                  <a:schemeClr val="accent1">
                    <a:lumMod val="60000"/>
                    <a:lumOff val="40000"/>
                  </a:schemeClr>
                </a:solidFill>
              </a:rPr>
              <a:t>Störung</a:t>
            </a:r>
            <a:r>
              <a:rPr lang="en-US" sz="1200" dirty="0">
                <a:solidFill>
                  <a:schemeClr val="accent1">
                    <a:lumMod val="60000"/>
                    <a:lumOff val="40000"/>
                  </a:schemeClr>
                </a:solidFill>
              </a:rPr>
              <a:t> führen zu </a:t>
            </a:r>
            <a:r>
              <a:rPr lang="en-US" sz="1200" i="1" dirty="0">
                <a:solidFill>
                  <a:schemeClr val="accent1">
                    <a:lumMod val="60000"/>
                    <a:lumOff val="40000"/>
                  </a:schemeClr>
                </a:solidFill>
              </a:rPr>
              <a:t>deren </a:t>
            </a:r>
            <a:r>
              <a:rPr lang="en-US" sz="1200" dirty="0">
                <a:solidFill>
                  <a:schemeClr val="accent1">
                    <a:lumMod val="60000"/>
                    <a:lumOff val="40000"/>
                  </a:schemeClr>
                </a:solidFill>
              </a:rPr>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29386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83</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rgbClr val="0000FF"/>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t>Welche Organelle ist für den Abbau von Mucopolysacchariden verantwortlich?</a:t>
            </a:r>
          </a:p>
          <a:p>
            <a:r>
              <a:rPr lang="en-US" sz="1200" dirty="0"/>
              <a:t>Lysosomen</a:t>
            </a:r>
          </a:p>
          <a:p>
            <a:endParaRPr lang="en-US" sz="1400" dirty="0"/>
          </a:p>
          <a:p>
            <a:r>
              <a:rPr lang="en-US" sz="1200" i="1" dirty="0"/>
              <a:t>Sind Mucopolysaccharide die einzige Substanz, für deren Abbau Lysosomen verantwortlich sind?</a:t>
            </a:r>
          </a:p>
          <a:p>
            <a:r>
              <a:rPr lang="en-US" sz="1200" dirty="0"/>
              <a:t>Nein, sie bauen auch Lipide, Glykoproteine und andere Moleküle ab, und </a:t>
            </a:r>
            <a:r>
              <a:rPr lang="en-US" sz="1200" dirty="0" err="1"/>
              <a:t>andere</a:t>
            </a:r>
            <a:r>
              <a:rPr lang="en-US" sz="1200" dirty="0"/>
              <a:t> </a:t>
            </a:r>
            <a:r>
              <a:rPr lang="en-US" sz="1200" dirty="0" err="1"/>
              <a:t>Metabolische</a:t>
            </a:r>
            <a:r>
              <a:rPr lang="en-US" sz="1200" dirty="0"/>
              <a:t> </a:t>
            </a:r>
            <a:r>
              <a:rPr lang="en-US" sz="1200" dirty="0" err="1"/>
              <a:t>Störung</a:t>
            </a:r>
            <a:r>
              <a:rPr lang="en-US" sz="1200" dirty="0"/>
              <a:t> führen zu </a:t>
            </a:r>
            <a:r>
              <a:rPr lang="en-US" sz="1200" i="1" dirty="0"/>
              <a:t>deren </a:t>
            </a:r>
            <a:r>
              <a:rPr lang="en-US" sz="1200" dirty="0"/>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83704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84</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chemeClr val="bg1">
                    <a:lumMod val="75000"/>
                  </a:schemeClr>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Welche Organelle ist für den Abbau von Mucopolysacchariden verantwortlich?</a:t>
            </a:r>
          </a:p>
          <a:p>
            <a:r>
              <a:rPr lang="en-US" sz="1200" b="1" dirty="0"/>
              <a:t>Lysosomen</a:t>
            </a:r>
            <a:endParaRPr lang="en-US" sz="1400" b="1" dirty="0">
              <a:solidFill>
                <a:schemeClr val="bg1">
                  <a:lumMod val="75000"/>
                </a:schemeClr>
              </a:solidFill>
            </a:endParaRPr>
          </a:p>
          <a:p>
            <a:endParaRPr lang="en-US" sz="1400" dirty="0">
              <a:solidFill>
                <a:schemeClr val="bg1">
                  <a:lumMod val="75000"/>
                </a:schemeClr>
              </a:solidFill>
            </a:endParaRPr>
          </a:p>
          <a:p>
            <a:r>
              <a:rPr lang="en-US" sz="1200" i="1" dirty="0">
                <a:solidFill>
                  <a:schemeClr val="bg1">
                    <a:lumMod val="75000"/>
                  </a:schemeClr>
                </a:solidFill>
              </a:rPr>
              <a:t>Sind Mucopolysaccharide die einzige Substanz, für deren Abbau Lysosomen verantwortlich sind?</a:t>
            </a:r>
          </a:p>
          <a:p>
            <a:r>
              <a:rPr lang="en-US" sz="1200" dirty="0">
                <a:solidFill>
                  <a:schemeClr val="bg1">
                    <a:lumMod val="75000"/>
                  </a:schemeClr>
                </a:solidFill>
              </a:rPr>
              <a:t>Nein, sie bauen auch Lipide, Glykoproteine und andere Moleküle ab, und </a:t>
            </a:r>
            <a:r>
              <a:rPr lang="en-US" sz="1200" dirty="0" err="1">
                <a:solidFill>
                  <a:schemeClr val="bg1">
                    <a:lumMod val="75000"/>
                  </a:schemeClr>
                </a:solidFill>
              </a:rPr>
              <a:t>andere</a:t>
            </a:r>
            <a:r>
              <a:rPr lang="en-US" sz="1200" dirty="0">
                <a:solidFill>
                  <a:schemeClr val="bg1">
                    <a:lumMod val="75000"/>
                  </a:schemeClr>
                </a:solidFill>
              </a:rPr>
              <a:t> </a:t>
            </a:r>
            <a:r>
              <a:rPr lang="en-US" sz="1200" dirty="0" err="1">
                <a:solidFill>
                  <a:schemeClr val="bg1">
                    <a:lumMod val="75000"/>
                  </a:schemeClr>
                </a:solidFill>
              </a:rPr>
              <a:t>Metabolische</a:t>
            </a:r>
            <a:r>
              <a:rPr lang="en-US" sz="1200" dirty="0">
                <a:solidFill>
                  <a:schemeClr val="bg1">
                    <a:lumMod val="75000"/>
                  </a:schemeClr>
                </a:solidFill>
              </a:rPr>
              <a:t> </a:t>
            </a:r>
            <a:r>
              <a:rPr lang="en-US" sz="1200" dirty="0" err="1">
                <a:solidFill>
                  <a:schemeClr val="bg1">
                    <a:lumMod val="75000"/>
                  </a:schemeClr>
                </a:solidFill>
              </a:rPr>
              <a:t>Störung</a:t>
            </a:r>
            <a:r>
              <a:rPr lang="en-US" sz="1200" dirty="0">
                <a:solidFill>
                  <a:schemeClr val="bg1">
                    <a:lumMod val="75000"/>
                  </a:schemeClr>
                </a:solidFill>
              </a:rPr>
              <a:t> führen zu </a:t>
            </a:r>
            <a:r>
              <a:rPr lang="en-US" sz="1200" i="1" dirty="0">
                <a:solidFill>
                  <a:schemeClr val="bg1">
                    <a:lumMod val="75000"/>
                  </a:schemeClr>
                </a:solidFill>
              </a:rPr>
              <a:t>deren </a:t>
            </a:r>
            <a:r>
              <a:rPr lang="en-US" sz="1200" dirty="0">
                <a:solidFill>
                  <a:schemeClr val="bg1">
                    <a:lumMod val="75000"/>
                  </a:schemeClr>
                </a:solidFill>
              </a:rPr>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15D5079-E5BA-416A-8A99-56E9EAE2B033}"/>
              </a:ext>
            </a:extLst>
          </p:cNvPr>
          <p:cNvSpPr txBox="1"/>
          <p:nvPr/>
        </p:nvSpPr>
        <p:spPr>
          <a:xfrm>
            <a:off x="3909394" y="1523762"/>
            <a:ext cx="4724399" cy="1349087"/>
          </a:xfrm>
          <a:prstGeom prst="rect">
            <a:avLst/>
          </a:prstGeom>
          <a:solidFill>
            <a:srgbClr val="00B050"/>
          </a:solidFill>
        </p:spPr>
        <p:txBody>
          <a:bodyPr wrap="square" lIns="25400" tIns="12700" rIns="25400" bIns="12700" rtlCol="0">
            <a:spAutoFit/>
          </a:bodyPr>
          <a:lstStyle/>
          <a:p>
            <a:r>
              <a:rPr lang="en-US" sz="1200" i="1" dirty="0">
                <a:solidFill>
                  <a:schemeClr val="bg1"/>
                </a:solidFill>
              </a:rPr>
              <a:t>Wie lautet der Oberbegriff für </a:t>
            </a:r>
            <a:r>
              <a:rPr lang="en-US" sz="1200" i="1" dirty="0" err="1">
                <a:solidFill>
                  <a:schemeClr val="bg1"/>
                </a:solidFill>
              </a:rPr>
              <a:t>vererbte</a:t>
            </a:r>
            <a:r>
              <a:rPr lang="en-US" sz="1200" i="1" dirty="0">
                <a:solidFill>
                  <a:schemeClr val="bg1"/>
                </a:solidFill>
              </a:rPr>
              <a:t> </a:t>
            </a:r>
            <a:r>
              <a:rPr lang="en-US" sz="1200" i="1" dirty="0" err="1">
                <a:solidFill>
                  <a:schemeClr val="bg1"/>
                </a:solidFill>
              </a:rPr>
              <a:t>Metabolische</a:t>
            </a:r>
            <a:r>
              <a:rPr lang="en-US" sz="1200" i="1" dirty="0">
                <a:solidFill>
                  <a:schemeClr val="bg1"/>
                </a:solidFill>
              </a:rPr>
              <a:t> </a:t>
            </a:r>
            <a:r>
              <a:rPr lang="en-US" sz="1200" i="1" dirty="0" err="1">
                <a:solidFill>
                  <a:schemeClr val="bg1"/>
                </a:solidFill>
              </a:rPr>
              <a:t>Störung</a:t>
            </a:r>
            <a:r>
              <a:rPr lang="en-US" sz="1200" i="1" dirty="0">
                <a:solidFill>
                  <a:schemeClr val="bg1"/>
                </a:solidFill>
              </a:rPr>
              <a:t>, die mit einer lysosomalen Dysfunktion einhergehen?</a:t>
            </a:r>
            <a:endParaRPr lang="en-US" sz="1400" i="1" dirty="0">
              <a:solidFill>
                <a:srgbClr val="00B050"/>
              </a:solidFill>
            </a:endParaRPr>
          </a:p>
          <a:p>
            <a:r>
              <a:rPr lang="en-US" sz="1200" dirty="0">
                <a:solidFill>
                  <a:srgbClr val="00B050"/>
                </a:solidFill>
              </a:rPr>
              <a:t>Sie werden als </a:t>
            </a:r>
            <a:r>
              <a:rPr lang="en-US" sz="1200" b="1" dirty="0">
                <a:solidFill>
                  <a:srgbClr val="00B050"/>
                </a:solidFill>
              </a:rPr>
              <a:t>lysosomale Speicherkrankheiten </a:t>
            </a:r>
            <a:r>
              <a:rPr lang="en-US" sz="1200" dirty="0">
                <a:solidFill>
                  <a:srgbClr val="00B050"/>
                </a:solidFill>
              </a:rPr>
              <a:t>bezeichnet</a:t>
            </a:r>
          </a:p>
          <a:p>
            <a:endParaRPr lang="en-US" sz="1400" i="1" dirty="0">
              <a:solidFill>
                <a:srgbClr val="00B050"/>
              </a:solidFill>
            </a:endParaRPr>
          </a:p>
          <a:p>
            <a:r>
              <a:rPr lang="en-US" sz="1200" i="1" dirty="0">
                <a:solidFill>
                  <a:srgbClr val="00B050"/>
                </a:solidFill>
              </a:rPr>
              <a:t>Ist es also so, dass die MPS lediglich eine Untergruppe der lysosomalen Speicherkrankheiten sind?</a:t>
            </a:r>
          </a:p>
          <a:p>
            <a:r>
              <a:rPr lang="en-US" sz="1200" dirty="0">
                <a:solidFill>
                  <a:srgbClr val="00B050"/>
                </a:solidFill>
              </a:rPr>
              <a:t>Das ist in der Tat der Fall</a:t>
            </a:r>
          </a:p>
        </p:txBody>
      </p:sp>
      <p:sp>
        <p:nvSpPr>
          <p:cNvPr id="9" name="Oval 8">
            <a:extLst>
              <a:ext uri="{FF2B5EF4-FFF2-40B4-BE49-F238E27FC236}">
                <a16:creationId xmlns:a16="http://schemas.microsoft.com/office/drawing/2014/main" id="{D25DC775-6A33-4346-9DD1-F3411058C570}"/>
              </a:ext>
            </a:extLst>
          </p:cNvPr>
          <p:cNvSpPr/>
          <p:nvPr/>
        </p:nvSpPr>
        <p:spPr>
          <a:xfrm>
            <a:off x="2666999" y="2066443"/>
            <a:ext cx="1348409" cy="470952"/>
          </a:xfrm>
          <a:prstGeom prst="ellipse">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5117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85</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chemeClr val="bg1">
                    <a:lumMod val="75000"/>
                  </a:schemeClr>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Welche Organelle ist für den Abbau von Mucopolysacchariden verantwortlich?</a:t>
            </a:r>
          </a:p>
          <a:p>
            <a:r>
              <a:rPr lang="en-US" sz="1200" b="1" dirty="0"/>
              <a:t>Lysosomen</a:t>
            </a:r>
            <a:endParaRPr lang="en-US" sz="1400" b="1" dirty="0">
              <a:solidFill>
                <a:schemeClr val="bg1">
                  <a:lumMod val="75000"/>
                </a:schemeClr>
              </a:solidFill>
            </a:endParaRPr>
          </a:p>
          <a:p>
            <a:endParaRPr lang="en-US" sz="1400" dirty="0">
              <a:solidFill>
                <a:schemeClr val="bg1">
                  <a:lumMod val="75000"/>
                </a:schemeClr>
              </a:solidFill>
            </a:endParaRPr>
          </a:p>
          <a:p>
            <a:r>
              <a:rPr lang="en-US" sz="1200" i="1" dirty="0">
                <a:solidFill>
                  <a:schemeClr val="bg1">
                    <a:lumMod val="75000"/>
                  </a:schemeClr>
                </a:solidFill>
              </a:rPr>
              <a:t>Sind Mucopolysaccharide die einzige Substanz, für deren Abbau Lysosomen zuständig sind?</a:t>
            </a:r>
          </a:p>
          <a:p>
            <a:r>
              <a:rPr lang="en-US" sz="1200" dirty="0">
                <a:solidFill>
                  <a:schemeClr val="bg1">
                    <a:lumMod val="75000"/>
                  </a:schemeClr>
                </a:solidFill>
              </a:rPr>
              <a:t>Nein, sie bauen auch Lipide, Glykoproteine und andere Moleküle ab, und </a:t>
            </a:r>
            <a:r>
              <a:rPr lang="en-US" sz="1200" dirty="0" err="1">
                <a:solidFill>
                  <a:schemeClr val="bg1">
                    <a:lumMod val="75000"/>
                  </a:schemeClr>
                </a:solidFill>
              </a:rPr>
              <a:t>andere</a:t>
            </a:r>
            <a:r>
              <a:rPr lang="en-US" sz="1200" dirty="0">
                <a:solidFill>
                  <a:schemeClr val="bg1">
                    <a:lumMod val="75000"/>
                  </a:schemeClr>
                </a:solidFill>
              </a:rPr>
              <a:t> </a:t>
            </a:r>
            <a:r>
              <a:rPr lang="en-US" sz="1200" dirty="0" err="1">
                <a:solidFill>
                  <a:schemeClr val="bg1">
                    <a:lumMod val="75000"/>
                  </a:schemeClr>
                </a:solidFill>
              </a:rPr>
              <a:t>Metabolische</a:t>
            </a:r>
            <a:r>
              <a:rPr lang="en-US" sz="1200" dirty="0">
                <a:solidFill>
                  <a:schemeClr val="bg1">
                    <a:lumMod val="75000"/>
                  </a:schemeClr>
                </a:solidFill>
              </a:rPr>
              <a:t> </a:t>
            </a:r>
            <a:r>
              <a:rPr lang="en-US" sz="1200" dirty="0" err="1">
                <a:solidFill>
                  <a:schemeClr val="bg1">
                    <a:lumMod val="75000"/>
                  </a:schemeClr>
                </a:solidFill>
              </a:rPr>
              <a:t>Störung</a:t>
            </a:r>
            <a:r>
              <a:rPr lang="en-US" sz="1200" dirty="0">
                <a:solidFill>
                  <a:schemeClr val="bg1">
                    <a:lumMod val="75000"/>
                  </a:schemeClr>
                </a:solidFill>
              </a:rPr>
              <a:t> führen zu </a:t>
            </a:r>
            <a:r>
              <a:rPr lang="en-US" sz="1200" i="1" dirty="0">
                <a:solidFill>
                  <a:schemeClr val="bg1">
                    <a:lumMod val="75000"/>
                  </a:schemeClr>
                </a:solidFill>
              </a:rPr>
              <a:t>deren </a:t>
            </a:r>
            <a:r>
              <a:rPr lang="en-US" sz="1200" dirty="0">
                <a:solidFill>
                  <a:schemeClr val="bg1">
                    <a:lumMod val="75000"/>
                  </a:schemeClr>
                </a:solidFill>
              </a:rPr>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15D5079-E5BA-416A-8A99-56E9EAE2B033}"/>
              </a:ext>
            </a:extLst>
          </p:cNvPr>
          <p:cNvSpPr txBox="1"/>
          <p:nvPr/>
        </p:nvSpPr>
        <p:spPr>
          <a:xfrm>
            <a:off x="3909394" y="1523762"/>
            <a:ext cx="4724399" cy="1349087"/>
          </a:xfrm>
          <a:prstGeom prst="rect">
            <a:avLst/>
          </a:prstGeom>
          <a:solidFill>
            <a:srgbClr val="00B050"/>
          </a:solidFill>
        </p:spPr>
        <p:txBody>
          <a:bodyPr wrap="square" lIns="25400" tIns="12700" rIns="25400" bIns="12700" rtlCol="0">
            <a:spAutoFit/>
          </a:bodyPr>
          <a:lstStyle/>
          <a:p>
            <a:r>
              <a:rPr lang="en-US" sz="1200" i="1" dirty="0">
                <a:solidFill>
                  <a:schemeClr val="bg1"/>
                </a:solidFill>
              </a:rPr>
              <a:t>Wie lautet der Oberbegriff für </a:t>
            </a:r>
            <a:r>
              <a:rPr lang="en-US" sz="1200" i="1" dirty="0" err="1">
                <a:solidFill>
                  <a:schemeClr val="bg1"/>
                </a:solidFill>
              </a:rPr>
              <a:t>vererbte</a:t>
            </a:r>
            <a:r>
              <a:rPr lang="en-US" sz="1200" i="1" dirty="0">
                <a:solidFill>
                  <a:schemeClr val="bg1"/>
                </a:solidFill>
              </a:rPr>
              <a:t> </a:t>
            </a:r>
            <a:r>
              <a:rPr lang="en-US" sz="1200" i="1" dirty="0" err="1">
                <a:solidFill>
                  <a:schemeClr val="bg1"/>
                </a:solidFill>
              </a:rPr>
              <a:t>Metabolische</a:t>
            </a:r>
            <a:r>
              <a:rPr lang="en-US" sz="1200" i="1" dirty="0">
                <a:solidFill>
                  <a:schemeClr val="bg1"/>
                </a:solidFill>
              </a:rPr>
              <a:t> </a:t>
            </a:r>
            <a:r>
              <a:rPr lang="en-US" sz="1200" i="1" dirty="0" err="1">
                <a:solidFill>
                  <a:schemeClr val="bg1"/>
                </a:solidFill>
              </a:rPr>
              <a:t>Störung</a:t>
            </a:r>
            <a:r>
              <a:rPr lang="en-US" sz="1200" i="1" dirty="0">
                <a:solidFill>
                  <a:schemeClr val="bg1"/>
                </a:solidFill>
              </a:rPr>
              <a:t>, die mit einer lysosomalen Dysfunktion einhergehen?</a:t>
            </a:r>
          </a:p>
          <a:p>
            <a:r>
              <a:rPr lang="en-US" sz="1200" dirty="0">
                <a:solidFill>
                  <a:schemeClr val="bg1"/>
                </a:solidFill>
              </a:rPr>
              <a:t>Sie werden als </a:t>
            </a:r>
            <a:r>
              <a:rPr lang="en-US" sz="1200" b="1" dirty="0">
                <a:solidFill>
                  <a:schemeClr val="bg1"/>
                </a:solidFill>
              </a:rPr>
              <a:t>lysosomale Speicherkrankheiten </a:t>
            </a:r>
            <a:r>
              <a:rPr lang="en-US" sz="1200" dirty="0">
                <a:solidFill>
                  <a:schemeClr val="bg1"/>
                </a:solidFill>
              </a:rPr>
              <a:t>bezeichnet</a:t>
            </a:r>
            <a:endParaRPr lang="en-US" sz="1400" b="1" dirty="0">
              <a:solidFill>
                <a:srgbClr val="00B050"/>
              </a:solidFill>
            </a:endParaRPr>
          </a:p>
          <a:p>
            <a:endParaRPr lang="en-US" sz="1400" i="1" dirty="0">
              <a:solidFill>
                <a:srgbClr val="00B050"/>
              </a:solidFill>
            </a:endParaRPr>
          </a:p>
          <a:p>
            <a:r>
              <a:rPr lang="en-US" sz="1200" i="1" dirty="0">
                <a:solidFill>
                  <a:srgbClr val="00B050"/>
                </a:solidFill>
              </a:rPr>
              <a:t>Ist es also so, dass die MPS lediglich eine Untergruppe der lysosomalen Speicherkrankheiten sind?</a:t>
            </a:r>
          </a:p>
          <a:p>
            <a:r>
              <a:rPr lang="en-US" sz="1200" dirty="0">
                <a:solidFill>
                  <a:srgbClr val="00B050"/>
                </a:solidFill>
              </a:rPr>
              <a:t>Das ist in der Tat der Fall</a:t>
            </a:r>
          </a:p>
        </p:txBody>
      </p:sp>
      <p:sp>
        <p:nvSpPr>
          <p:cNvPr id="9" name="Oval 8">
            <a:extLst>
              <a:ext uri="{FF2B5EF4-FFF2-40B4-BE49-F238E27FC236}">
                <a16:creationId xmlns:a16="http://schemas.microsoft.com/office/drawing/2014/main" id="{D25DC775-6A33-4346-9DD1-F3411058C570}"/>
              </a:ext>
            </a:extLst>
          </p:cNvPr>
          <p:cNvSpPr/>
          <p:nvPr/>
        </p:nvSpPr>
        <p:spPr>
          <a:xfrm>
            <a:off x="2666999" y="2066443"/>
            <a:ext cx="1348409" cy="470952"/>
          </a:xfrm>
          <a:prstGeom prst="ellipse">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2022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86</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chemeClr val="bg1">
                    <a:lumMod val="75000"/>
                  </a:schemeClr>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Welche Organelle ist für den Abbau von Mucopolysacchariden verantwortlich?</a:t>
            </a:r>
          </a:p>
          <a:p>
            <a:r>
              <a:rPr lang="en-US" sz="1200" b="1" dirty="0"/>
              <a:t>Lysosomen</a:t>
            </a:r>
            <a:endParaRPr lang="en-US" sz="1400" b="1" dirty="0">
              <a:solidFill>
                <a:schemeClr val="bg1">
                  <a:lumMod val="75000"/>
                </a:schemeClr>
              </a:solidFill>
            </a:endParaRPr>
          </a:p>
          <a:p>
            <a:endParaRPr lang="en-US" sz="1400" dirty="0">
              <a:solidFill>
                <a:schemeClr val="bg1">
                  <a:lumMod val="75000"/>
                </a:schemeClr>
              </a:solidFill>
            </a:endParaRPr>
          </a:p>
          <a:p>
            <a:r>
              <a:rPr lang="en-US" sz="1200" i="1" dirty="0">
                <a:solidFill>
                  <a:schemeClr val="bg1">
                    <a:lumMod val="75000"/>
                  </a:schemeClr>
                </a:solidFill>
              </a:rPr>
              <a:t>Sind Mucopolysaccharide die einzige Substanz, für deren Abbau Lysosomen zuständig sind?</a:t>
            </a:r>
          </a:p>
          <a:p>
            <a:r>
              <a:rPr lang="en-US" sz="1200" dirty="0">
                <a:solidFill>
                  <a:schemeClr val="bg1">
                    <a:lumMod val="75000"/>
                  </a:schemeClr>
                </a:solidFill>
              </a:rPr>
              <a:t>Nein, sie bauen auch Lipide, Glykoproteine und andere Moleküle ab, und </a:t>
            </a:r>
            <a:r>
              <a:rPr lang="en-US" sz="1200" dirty="0" err="1">
                <a:solidFill>
                  <a:schemeClr val="bg1">
                    <a:lumMod val="75000"/>
                  </a:schemeClr>
                </a:solidFill>
              </a:rPr>
              <a:t>andere</a:t>
            </a:r>
            <a:r>
              <a:rPr lang="en-US" sz="1200" dirty="0">
                <a:solidFill>
                  <a:schemeClr val="bg1">
                    <a:lumMod val="75000"/>
                  </a:schemeClr>
                </a:solidFill>
              </a:rPr>
              <a:t> </a:t>
            </a:r>
            <a:r>
              <a:rPr lang="en-US" sz="1200" dirty="0" err="1">
                <a:solidFill>
                  <a:schemeClr val="bg1">
                    <a:lumMod val="75000"/>
                  </a:schemeClr>
                </a:solidFill>
              </a:rPr>
              <a:t>Metabolische</a:t>
            </a:r>
            <a:r>
              <a:rPr lang="en-US" sz="1200" dirty="0">
                <a:solidFill>
                  <a:schemeClr val="bg1">
                    <a:lumMod val="75000"/>
                  </a:schemeClr>
                </a:solidFill>
              </a:rPr>
              <a:t> </a:t>
            </a:r>
            <a:r>
              <a:rPr lang="en-US" sz="1200" dirty="0" err="1">
                <a:solidFill>
                  <a:schemeClr val="bg1">
                    <a:lumMod val="75000"/>
                  </a:schemeClr>
                </a:solidFill>
              </a:rPr>
              <a:t>Störung</a:t>
            </a:r>
            <a:r>
              <a:rPr lang="en-US" sz="1200" dirty="0">
                <a:solidFill>
                  <a:schemeClr val="bg1">
                    <a:lumMod val="75000"/>
                  </a:schemeClr>
                </a:solidFill>
              </a:rPr>
              <a:t> führen zu </a:t>
            </a:r>
            <a:r>
              <a:rPr lang="en-US" sz="1200" i="1" dirty="0">
                <a:solidFill>
                  <a:schemeClr val="bg1">
                    <a:lumMod val="75000"/>
                  </a:schemeClr>
                </a:solidFill>
              </a:rPr>
              <a:t>deren </a:t>
            </a:r>
            <a:r>
              <a:rPr lang="en-US" sz="1200" dirty="0">
                <a:solidFill>
                  <a:schemeClr val="bg1">
                    <a:lumMod val="75000"/>
                  </a:schemeClr>
                </a:solidFill>
              </a:rPr>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15D5079-E5BA-416A-8A99-56E9EAE2B033}"/>
              </a:ext>
            </a:extLst>
          </p:cNvPr>
          <p:cNvSpPr txBox="1"/>
          <p:nvPr/>
        </p:nvSpPr>
        <p:spPr>
          <a:xfrm>
            <a:off x="3909394" y="1523762"/>
            <a:ext cx="4724399" cy="1349087"/>
          </a:xfrm>
          <a:prstGeom prst="rect">
            <a:avLst/>
          </a:prstGeom>
          <a:solidFill>
            <a:srgbClr val="00B050"/>
          </a:solidFill>
        </p:spPr>
        <p:txBody>
          <a:bodyPr wrap="square" lIns="25400" tIns="12700" rIns="25400" bIns="12700" rtlCol="0">
            <a:spAutoFit/>
          </a:bodyPr>
          <a:lstStyle/>
          <a:p>
            <a:r>
              <a:rPr lang="en-US" sz="1200" i="1" dirty="0">
                <a:solidFill>
                  <a:schemeClr val="bg1"/>
                </a:solidFill>
              </a:rPr>
              <a:t>Wie lautet der Oberbegriff für </a:t>
            </a:r>
            <a:r>
              <a:rPr lang="en-US" sz="1200" i="1" dirty="0" err="1">
                <a:solidFill>
                  <a:schemeClr val="bg1"/>
                </a:solidFill>
              </a:rPr>
              <a:t>vererbte</a:t>
            </a:r>
            <a:r>
              <a:rPr lang="en-US" sz="1200" i="1" dirty="0">
                <a:solidFill>
                  <a:schemeClr val="bg1"/>
                </a:solidFill>
              </a:rPr>
              <a:t> </a:t>
            </a:r>
            <a:r>
              <a:rPr lang="en-US" sz="1200" i="1" dirty="0" err="1">
                <a:solidFill>
                  <a:schemeClr val="bg1"/>
                </a:solidFill>
              </a:rPr>
              <a:t>Metabolische</a:t>
            </a:r>
            <a:r>
              <a:rPr lang="en-US" sz="1200" i="1" dirty="0">
                <a:solidFill>
                  <a:schemeClr val="bg1"/>
                </a:solidFill>
              </a:rPr>
              <a:t> </a:t>
            </a:r>
            <a:r>
              <a:rPr lang="en-US" sz="1200" i="1" dirty="0" err="1">
                <a:solidFill>
                  <a:schemeClr val="bg1"/>
                </a:solidFill>
              </a:rPr>
              <a:t>Störung</a:t>
            </a:r>
            <a:r>
              <a:rPr lang="en-US" sz="1200" i="1" dirty="0">
                <a:solidFill>
                  <a:schemeClr val="bg1"/>
                </a:solidFill>
              </a:rPr>
              <a:t>, die mit einer lysosomalen Dysfunktion einhergehen?</a:t>
            </a:r>
          </a:p>
          <a:p>
            <a:r>
              <a:rPr lang="en-US" sz="1200" dirty="0">
                <a:solidFill>
                  <a:schemeClr val="bg1"/>
                </a:solidFill>
              </a:rPr>
              <a:t>Sie werden als </a:t>
            </a:r>
            <a:r>
              <a:rPr lang="en-US" sz="1200" b="1" dirty="0">
                <a:solidFill>
                  <a:schemeClr val="bg1"/>
                </a:solidFill>
              </a:rPr>
              <a:t>lysosomale Speicherkrankheiten </a:t>
            </a:r>
            <a:r>
              <a:rPr lang="en-US" sz="1200" dirty="0">
                <a:solidFill>
                  <a:schemeClr val="bg1"/>
                </a:solidFill>
              </a:rPr>
              <a:t>bezeichnet</a:t>
            </a:r>
          </a:p>
          <a:p>
            <a:endParaRPr lang="en-US" sz="1400" i="1" dirty="0">
              <a:solidFill>
                <a:schemeClr val="bg1"/>
              </a:solidFill>
            </a:endParaRPr>
          </a:p>
          <a:p>
            <a:r>
              <a:rPr lang="en-US" sz="1200" i="1" dirty="0">
                <a:solidFill>
                  <a:schemeClr val="bg1"/>
                </a:solidFill>
              </a:rPr>
              <a:t>Ist es also so, dass die MPS lediglich eine Untergruppe der lysosomalen Speicherkrankheiten sind?</a:t>
            </a:r>
            <a:endParaRPr lang="en-US" sz="1400" i="1" dirty="0">
              <a:solidFill>
                <a:srgbClr val="00B050"/>
              </a:solidFill>
            </a:endParaRPr>
          </a:p>
          <a:p>
            <a:r>
              <a:rPr lang="en-US" sz="1200" dirty="0">
                <a:solidFill>
                  <a:srgbClr val="00B050"/>
                </a:solidFill>
              </a:rPr>
              <a:t>Das ist in der Tat der Fall</a:t>
            </a:r>
          </a:p>
        </p:txBody>
      </p:sp>
      <p:sp>
        <p:nvSpPr>
          <p:cNvPr id="9" name="Oval 8">
            <a:extLst>
              <a:ext uri="{FF2B5EF4-FFF2-40B4-BE49-F238E27FC236}">
                <a16:creationId xmlns:a16="http://schemas.microsoft.com/office/drawing/2014/main" id="{D25DC775-6A33-4346-9DD1-F3411058C570}"/>
              </a:ext>
            </a:extLst>
          </p:cNvPr>
          <p:cNvSpPr/>
          <p:nvPr/>
        </p:nvSpPr>
        <p:spPr>
          <a:xfrm>
            <a:off x="2666999" y="2066443"/>
            <a:ext cx="1348409" cy="470952"/>
          </a:xfrm>
          <a:prstGeom prst="ellipse">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21290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87</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85834"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a:t>
            </a:r>
            <a:r>
              <a:rPr lang="en-US" sz="1200" b="1" dirty="0">
                <a:solidFill>
                  <a:schemeClr val="bg1">
                    <a:lumMod val="75000"/>
                  </a:schemeClr>
                </a:solidFill>
              </a:rPr>
              <a:t>Mucopolysaccharide </a:t>
            </a:r>
            <a:r>
              <a:rPr lang="en-US" sz="1200" dirty="0">
                <a:solidFill>
                  <a:schemeClr val="bg1">
                    <a:lumMod val="75000"/>
                  </a:schemeClr>
                </a:solidFill>
              </a:rPr>
              <a:t>nicht verstoffwechselt werden können und sich infolgedessen bis zu toxischen Konzentrationen anreichern</a:t>
            </a:r>
          </a:p>
          <a:p>
            <a:endParaRPr lang="en-US" sz="1600" dirty="0">
              <a:solidFill>
                <a:schemeClr val="accent3">
                  <a:lumMod val="95000"/>
                </a:schemeClr>
              </a:solidFill>
            </a:endParaRPr>
          </a:p>
          <a:p>
            <a:r>
              <a:rPr lang="en-US" sz="1200" i="1" dirty="0">
                <a:solidFill>
                  <a:schemeClr val="accent3">
                    <a:lumMod val="95000"/>
                  </a:schemeClr>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F01F638A-3E06-4295-9A24-8A1F00B9D263}"/>
              </a:ext>
            </a:extLst>
          </p:cNvPr>
          <p:cNvSpPr txBox="1"/>
          <p:nvPr/>
        </p:nvSpPr>
        <p:spPr>
          <a:xfrm>
            <a:off x="2765943" y="1933754"/>
            <a:ext cx="5920857" cy="1349087"/>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Welche Organelle ist für den Abbau von Mucopolysacchariden verantwortlich?</a:t>
            </a:r>
          </a:p>
          <a:p>
            <a:r>
              <a:rPr lang="en-US" sz="1200" b="1" dirty="0"/>
              <a:t>Lysosomen</a:t>
            </a:r>
            <a:endParaRPr lang="en-US" sz="1400" b="1" dirty="0">
              <a:solidFill>
                <a:schemeClr val="bg1">
                  <a:lumMod val="75000"/>
                </a:schemeClr>
              </a:solidFill>
            </a:endParaRPr>
          </a:p>
          <a:p>
            <a:endParaRPr lang="en-US" sz="1400" dirty="0">
              <a:solidFill>
                <a:schemeClr val="bg1">
                  <a:lumMod val="75000"/>
                </a:schemeClr>
              </a:solidFill>
            </a:endParaRPr>
          </a:p>
          <a:p>
            <a:r>
              <a:rPr lang="en-US" sz="1200" i="1" dirty="0">
                <a:solidFill>
                  <a:schemeClr val="bg1">
                    <a:lumMod val="75000"/>
                  </a:schemeClr>
                </a:solidFill>
              </a:rPr>
              <a:t>Sind Mucopolysaccharide die einzige Substanz, für deren Abbau Lysosomen verantwortlich sind?</a:t>
            </a:r>
          </a:p>
          <a:p>
            <a:r>
              <a:rPr lang="en-US" sz="1200" dirty="0">
                <a:solidFill>
                  <a:schemeClr val="bg1">
                    <a:lumMod val="75000"/>
                  </a:schemeClr>
                </a:solidFill>
              </a:rPr>
              <a:t>Nein, sie bauen auch Lipide, Glykoproteine und andere Moleküle ab, und </a:t>
            </a:r>
            <a:r>
              <a:rPr lang="en-US" sz="1200" dirty="0" err="1">
                <a:solidFill>
                  <a:schemeClr val="bg1">
                    <a:lumMod val="75000"/>
                  </a:schemeClr>
                </a:solidFill>
              </a:rPr>
              <a:t>andere</a:t>
            </a:r>
            <a:r>
              <a:rPr lang="en-US" sz="1200" dirty="0">
                <a:solidFill>
                  <a:schemeClr val="bg1">
                    <a:lumMod val="75000"/>
                  </a:schemeClr>
                </a:solidFill>
              </a:rPr>
              <a:t> </a:t>
            </a:r>
            <a:r>
              <a:rPr lang="en-US" sz="1200" dirty="0" err="1">
                <a:solidFill>
                  <a:schemeClr val="bg1">
                    <a:lumMod val="75000"/>
                  </a:schemeClr>
                </a:solidFill>
              </a:rPr>
              <a:t>Metabolische</a:t>
            </a:r>
            <a:r>
              <a:rPr lang="en-US" sz="1200" dirty="0">
                <a:solidFill>
                  <a:schemeClr val="bg1">
                    <a:lumMod val="75000"/>
                  </a:schemeClr>
                </a:solidFill>
              </a:rPr>
              <a:t> </a:t>
            </a:r>
            <a:r>
              <a:rPr lang="en-US" sz="1200" dirty="0" err="1">
                <a:solidFill>
                  <a:schemeClr val="bg1">
                    <a:lumMod val="75000"/>
                  </a:schemeClr>
                </a:solidFill>
              </a:rPr>
              <a:t>Störung</a:t>
            </a:r>
            <a:r>
              <a:rPr lang="en-US" sz="1200" dirty="0">
                <a:solidFill>
                  <a:schemeClr val="bg1">
                    <a:lumMod val="75000"/>
                  </a:schemeClr>
                </a:solidFill>
              </a:rPr>
              <a:t> führen zu </a:t>
            </a:r>
            <a:r>
              <a:rPr lang="en-US" sz="1200" i="1" dirty="0">
                <a:solidFill>
                  <a:schemeClr val="bg1">
                    <a:lumMod val="75000"/>
                  </a:schemeClr>
                </a:solidFill>
              </a:rPr>
              <a:t>deren </a:t>
            </a:r>
            <a:r>
              <a:rPr lang="en-US" sz="1200" dirty="0">
                <a:solidFill>
                  <a:schemeClr val="bg1">
                    <a:lumMod val="75000"/>
                  </a:schemeClr>
                </a:solidFill>
              </a:rPr>
              <a:t>Anreicherung</a:t>
            </a:r>
          </a:p>
        </p:txBody>
      </p:sp>
      <p:sp>
        <p:nvSpPr>
          <p:cNvPr id="3" name="Oval 2">
            <a:extLst>
              <a:ext uri="{FF2B5EF4-FFF2-40B4-BE49-F238E27FC236}">
                <a16:creationId xmlns:a16="http://schemas.microsoft.com/office/drawing/2014/main" id="{81E98CEE-CA60-4DFE-AC92-3726B8005E7F}"/>
              </a:ext>
            </a:extLst>
          </p:cNvPr>
          <p:cNvSpPr/>
          <p:nvPr/>
        </p:nvSpPr>
        <p:spPr>
          <a:xfrm>
            <a:off x="4229100" y="1409831"/>
            <a:ext cx="2590800" cy="470952"/>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15D5079-E5BA-416A-8A99-56E9EAE2B033}"/>
              </a:ext>
            </a:extLst>
          </p:cNvPr>
          <p:cNvSpPr txBox="1"/>
          <p:nvPr/>
        </p:nvSpPr>
        <p:spPr>
          <a:xfrm>
            <a:off x="3909394" y="1523762"/>
            <a:ext cx="4724399" cy="1349087"/>
          </a:xfrm>
          <a:prstGeom prst="rect">
            <a:avLst/>
          </a:prstGeom>
          <a:solidFill>
            <a:srgbClr val="00B050"/>
          </a:solidFill>
        </p:spPr>
        <p:txBody>
          <a:bodyPr wrap="square" lIns="25400" tIns="12700" rIns="25400" bIns="12700" rtlCol="0">
            <a:spAutoFit/>
          </a:bodyPr>
          <a:lstStyle/>
          <a:p>
            <a:r>
              <a:rPr lang="en-US" sz="1200" i="1" dirty="0">
                <a:solidFill>
                  <a:schemeClr val="bg1"/>
                </a:solidFill>
              </a:rPr>
              <a:t>Wie lautet der Oberbegriff für </a:t>
            </a:r>
            <a:r>
              <a:rPr lang="en-US" sz="1200" i="1" dirty="0" err="1">
                <a:solidFill>
                  <a:schemeClr val="bg1"/>
                </a:solidFill>
              </a:rPr>
              <a:t>vererbte</a:t>
            </a:r>
            <a:r>
              <a:rPr lang="en-US" sz="1200" i="1" dirty="0">
                <a:solidFill>
                  <a:schemeClr val="bg1"/>
                </a:solidFill>
              </a:rPr>
              <a:t> </a:t>
            </a:r>
            <a:r>
              <a:rPr lang="en-US" sz="1200" i="1" dirty="0" err="1">
                <a:solidFill>
                  <a:schemeClr val="bg1"/>
                </a:solidFill>
              </a:rPr>
              <a:t>Metabolische</a:t>
            </a:r>
            <a:r>
              <a:rPr lang="en-US" sz="1200" i="1" dirty="0">
                <a:solidFill>
                  <a:schemeClr val="bg1"/>
                </a:solidFill>
              </a:rPr>
              <a:t> </a:t>
            </a:r>
            <a:r>
              <a:rPr lang="en-US" sz="1200" i="1" dirty="0" err="1">
                <a:solidFill>
                  <a:schemeClr val="bg1"/>
                </a:solidFill>
              </a:rPr>
              <a:t>Störung</a:t>
            </a:r>
            <a:r>
              <a:rPr lang="en-US" sz="1200" i="1" dirty="0">
                <a:solidFill>
                  <a:schemeClr val="bg1"/>
                </a:solidFill>
              </a:rPr>
              <a:t>, die mit einer lysosomalen Dysfunktion einhergehen?</a:t>
            </a:r>
          </a:p>
          <a:p>
            <a:r>
              <a:rPr lang="en-US" sz="1200" dirty="0">
                <a:solidFill>
                  <a:schemeClr val="bg1"/>
                </a:solidFill>
              </a:rPr>
              <a:t>Sie werden als </a:t>
            </a:r>
            <a:r>
              <a:rPr lang="en-US" sz="1200" b="1" dirty="0">
                <a:solidFill>
                  <a:schemeClr val="bg1"/>
                </a:solidFill>
              </a:rPr>
              <a:t>lysosomale Speicherkrankheiten </a:t>
            </a:r>
            <a:r>
              <a:rPr lang="en-US" sz="1200" dirty="0">
                <a:solidFill>
                  <a:schemeClr val="bg1"/>
                </a:solidFill>
              </a:rPr>
              <a:t>bezeichnet</a:t>
            </a:r>
          </a:p>
          <a:p>
            <a:endParaRPr lang="en-US" sz="1400" i="1" dirty="0">
              <a:solidFill>
                <a:schemeClr val="bg1"/>
              </a:solidFill>
            </a:endParaRPr>
          </a:p>
          <a:p>
            <a:r>
              <a:rPr lang="en-US" sz="1200" i="1" dirty="0">
                <a:solidFill>
                  <a:schemeClr val="bg1"/>
                </a:solidFill>
              </a:rPr>
              <a:t>Ist es also so, dass die MPS lediglich eine Untergruppe der lysosomalen Speicherkrankheiten sind?</a:t>
            </a:r>
          </a:p>
          <a:p>
            <a:r>
              <a:rPr lang="en-US" sz="1200" dirty="0">
                <a:solidFill>
                  <a:schemeClr val="bg1"/>
                </a:solidFill>
              </a:rPr>
              <a:t>Das ist in der Tat der Fall</a:t>
            </a:r>
          </a:p>
        </p:txBody>
      </p:sp>
      <p:sp>
        <p:nvSpPr>
          <p:cNvPr id="9" name="Oval 8">
            <a:extLst>
              <a:ext uri="{FF2B5EF4-FFF2-40B4-BE49-F238E27FC236}">
                <a16:creationId xmlns:a16="http://schemas.microsoft.com/office/drawing/2014/main" id="{D25DC775-6A33-4346-9DD1-F3411058C570}"/>
              </a:ext>
            </a:extLst>
          </p:cNvPr>
          <p:cNvSpPr/>
          <p:nvPr/>
        </p:nvSpPr>
        <p:spPr>
          <a:xfrm>
            <a:off x="2666999" y="2066443"/>
            <a:ext cx="1348409" cy="470952"/>
          </a:xfrm>
          <a:prstGeom prst="ellipse">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18028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88</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rgbClr val="0000FF"/>
                </a:solidFill>
              </a:rPr>
              <a:t>Mukopolysaccharidose (MPS)</a:t>
            </a:r>
          </a:p>
          <a:p>
            <a:endParaRPr lang="en-US" sz="1600" i="1" dirty="0">
              <a:solidFill>
                <a:srgbClr val="0000FF"/>
              </a:solidFill>
            </a:endParaRPr>
          </a:p>
          <a:p>
            <a:r>
              <a:rPr lang="en-US" sz="1200" i="1" dirty="0">
                <a:solidFill>
                  <a:srgbClr val="0000FF"/>
                </a:solidFill>
              </a:rPr>
              <a:t>Was ist, kurz gesagt, eine Mukopolysaccharidose?</a:t>
            </a:r>
          </a:p>
          <a:p>
            <a:r>
              <a:rPr lang="en-US" sz="1200" dirty="0">
                <a:solidFill>
                  <a:srgbClr val="0000FF"/>
                </a:solidFill>
              </a:rPr>
              <a:t>Eine Erbkrankheit, bei der Mucopolysaccharide nicht verstoffwechselt werden können und sich infolgedessen bis zu toxischen Konzentrationen anreichern</a:t>
            </a:r>
          </a:p>
          <a:p>
            <a:endParaRPr lang="en-US" sz="1600" dirty="0">
              <a:solidFill>
                <a:srgbClr val="0000FF"/>
              </a:solidFill>
            </a:endParaRPr>
          </a:p>
          <a:p>
            <a:r>
              <a:rPr lang="en-US" sz="1200" i="1" dirty="0">
                <a:solidFill>
                  <a:srgbClr val="0000FF"/>
                </a:solidFill>
              </a:rPr>
              <a:t>Das Peds-Buch erwähnt drei MPS-Erkrankungen namentlich – welche sind das?</a:t>
            </a:r>
          </a:p>
          <a:p>
            <a:r>
              <a:rPr lang="en-US" sz="1200" dirty="0">
                <a:solidFill>
                  <a:schemeClr val="accent3">
                    <a:lumMod val="95000"/>
                  </a:schemeClr>
                </a:solidFill>
              </a:rPr>
              <a:t>Hurler-, </a:t>
            </a:r>
            <a:r>
              <a:rPr lang="en-US" sz="1200" dirty="0" err="1">
                <a:solidFill>
                  <a:schemeClr val="accent3">
                    <a:lumMod val="95000"/>
                  </a:schemeClr>
                </a:solidFill>
              </a:rPr>
              <a:t>Scheie</a:t>
            </a:r>
            <a:r>
              <a:rPr lang="en-US" sz="1200" dirty="0">
                <a:solidFill>
                  <a:schemeClr val="accent3">
                    <a:lumMod val="95000"/>
                  </a:schemeClr>
                </a:solidFill>
              </a:rPr>
              <a:t>- und </a:t>
            </a:r>
            <a:r>
              <a:rPr lang="en-US" sz="1200" dirty="0" err="1">
                <a:solidFill>
                  <a:schemeClr val="accent3">
                    <a:lumMod val="95000"/>
                  </a:schemeClr>
                </a:solidFill>
              </a:rPr>
              <a:t>Morquio</a:t>
            </a:r>
            <a:r>
              <a:rPr lang="en-US" sz="1200" dirty="0">
                <a:solidFill>
                  <a:schemeClr val="accent3">
                    <a:lumMod val="95000"/>
                  </a:schemeClr>
                </a:solidFill>
              </a:rPr>
              <a:t>-Syndrom</a:t>
            </a: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Tree>
    <p:extLst>
      <p:ext uri="{BB962C8B-B14F-4D97-AF65-F5344CB8AC3E}">
        <p14:creationId xmlns:p14="http://schemas.microsoft.com/office/powerpoint/2010/main" val="31643676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89</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rgbClr val="0000FF"/>
                </a:solidFill>
              </a:rPr>
              <a:t>Mukopolysaccharidose (MPS)</a:t>
            </a:r>
          </a:p>
          <a:p>
            <a:endParaRPr lang="en-US" sz="1600" i="1" dirty="0">
              <a:solidFill>
                <a:srgbClr val="0000FF"/>
              </a:solidFill>
            </a:endParaRPr>
          </a:p>
          <a:p>
            <a:r>
              <a:rPr lang="en-US" sz="1200" i="1" dirty="0">
                <a:solidFill>
                  <a:srgbClr val="0000FF"/>
                </a:solidFill>
              </a:rPr>
              <a:t>Was ist, kurz gesagt, eine Mukopolysaccharidose?</a:t>
            </a:r>
          </a:p>
          <a:p>
            <a:r>
              <a:rPr lang="en-US" sz="1200" dirty="0">
                <a:solidFill>
                  <a:srgbClr val="0000FF"/>
                </a:solidFill>
              </a:rPr>
              <a:t>Eine Erbkrankheit, bei der Mucopolysaccharide nicht verstoffwechselt werden können und sich infolgedessen bis zu toxischen Konzentrationen anreichern</a:t>
            </a:r>
          </a:p>
          <a:p>
            <a:endParaRPr lang="en-US" sz="1600" dirty="0">
              <a:solidFill>
                <a:srgbClr val="0000FF"/>
              </a:solidFill>
            </a:endParaRPr>
          </a:p>
          <a:p>
            <a:r>
              <a:rPr lang="en-US" sz="1200" i="1" dirty="0">
                <a:solidFill>
                  <a:srgbClr val="0000FF"/>
                </a:solidFill>
              </a:rPr>
              <a:t>Das Peds-Buch erwähnt drei MPS-Erkrankungen namentlich – welche sind das?</a:t>
            </a:r>
          </a:p>
          <a:p>
            <a:r>
              <a:rPr lang="en-US" sz="1200" dirty="0">
                <a:solidFill>
                  <a:srgbClr val="0000FF"/>
                </a:solidFill>
              </a:rPr>
              <a:t>Hurler-, </a:t>
            </a:r>
            <a:r>
              <a:rPr lang="en-US" sz="1200" dirty="0" err="1">
                <a:solidFill>
                  <a:srgbClr val="0000FF"/>
                </a:solidFill>
              </a:rPr>
              <a:t>Scheie</a:t>
            </a:r>
            <a:r>
              <a:rPr lang="en-US" sz="1200" dirty="0">
                <a:solidFill>
                  <a:srgbClr val="0000FF"/>
                </a:solidFill>
              </a:rPr>
              <a:t>- und </a:t>
            </a:r>
            <a:r>
              <a:rPr lang="en-US" sz="1200" dirty="0" err="1">
                <a:solidFill>
                  <a:srgbClr val="0000FF"/>
                </a:solidFill>
              </a:rPr>
              <a:t>Morquio</a:t>
            </a:r>
            <a:r>
              <a:rPr lang="en-US" sz="1200" dirty="0">
                <a:solidFill>
                  <a:srgbClr val="0000FF"/>
                </a:solidFill>
              </a:rPr>
              <a:t>-Syndrom</a:t>
            </a:r>
            <a:endParaRPr lang="en-US" sz="1600" dirty="0">
              <a:solidFill>
                <a:schemeClr val="accent3">
                  <a:lumMod val="95000"/>
                </a:schemeClr>
              </a:solidFill>
            </a:endParaRP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Tree>
    <p:extLst>
      <p:ext uri="{BB962C8B-B14F-4D97-AF65-F5344CB8AC3E}">
        <p14:creationId xmlns:p14="http://schemas.microsoft.com/office/powerpoint/2010/main" val="383074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rgbClr val="0000FF"/>
                </a:solidFill>
              </a:rPr>
              <a:t>Sklerokornea</a:t>
            </a:r>
            <a:endParaRPr lang="en-US" altLang="en-US" dirty="0">
              <a:solidFill>
                <a:srgbClr val="0000FF"/>
              </a:solidFill>
            </a:endParaRPr>
          </a:p>
          <a:p>
            <a:pPr eaLnBrk="1" hangingPunct="1"/>
            <a:r>
              <a:rPr lang="en-US" altLang="en-US" sz="1200" dirty="0">
                <a:solidFill>
                  <a:srgbClr val="0000FF"/>
                </a:solidFill>
              </a:rPr>
              <a:t>Trauma (endothelial; </a:t>
            </a:r>
            <a:r>
              <a:rPr lang="en-US" altLang="en-US" sz="1200" dirty="0" err="1">
                <a:solidFill>
                  <a:srgbClr val="0000FF"/>
                </a:solidFill>
              </a:rPr>
              <a:t>d. h</a:t>
            </a:r>
            <a:r>
              <a:rPr lang="en-US" altLang="en-US" sz="1200" dirty="0">
                <a:solidFill>
                  <a:srgbClr val="0000FF"/>
                </a:solidFill>
              </a:rPr>
              <a:t>. durch eine Zange)</a:t>
            </a:r>
          </a:p>
          <a:p>
            <a:pPr eaLnBrk="1" hangingPunct="1"/>
            <a:r>
              <a:rPr lang="en-US" altLang="en-US" sz="1200" dirty="0" err="1">
                <a:solidFill>
                  <a:srgbClr val="0000FF"/>
                </a:solidFill>
              </a:rPr>
              <a:t>Ulcus</a:t>
            </a:r>
            <a:endParaRPr lang="en-US" altLang="en-US" sz="1200" dirty="0">
              <a:solidFill>
                <a:srgbClr val="0000FF"/>
              </a:solidFill>
            </a:endParaRPr>
          </a:p>
          <a:p>
            <a:pPr eaLnBrk="1" hangingPunct="1"/>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rgbClr val="0000FF"/>
                </a:solidFill>
              </a:rPr>
              <a:t>Peters-Anomalie</a:t>
            </a:r>
          </a:p>
          <a:p>
            <a:pPr eaLnBrk="1" hangingPunct="1"/>
            <a:r>
              <a:rPr lang="en-US" altLang="en-US" sz="1200" b="1" dirty="0">
                <a:solidFill>
                  <a:srgbClr val="0000FF"/>
                </a:solidFill>
              </a:rPr>
              <a:t>E</a:t>
            </a:r>
            <a:endParaRPr lang="en-US" altLang="en-US" dirty="0">
              <a:solidFill>
                <a:srgbClr val="0000FF"/>
              </a:solidFill>
            </a:endParaRPr>
          </a:p>
          <a:p>
            <a:pPr eaLnBrk="1" hangingPunct="1"/>
            <a:r>
              <a:rPr lang="en-US" altLang="en-US" sz="1200" b="1" dirty="0">
                <a:solidFill>
                  <a:schemeClr val="bg1">
                    <a:lumMod val="75000"/>
                  </a:schemeClr>
                </a:solidFill>
              </a:rPr>
              <a:t>D</a:t>
            </a:r>
            <a:endParaRPr lang="en-US" altLang="en-US" dirty="0">
              <a:solidFill>
                <a:schemeClr val="bg1">
                  <a:lumMod val="75000"/>
                </a:schemeClr>
              </a:solidFill>
            </a:endParaRP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a:t>
            </a:fld>
            <a:endParaRPr lang="en-US" altLang="en-US" sz="1000"/>
          </a:p>
        </p:txBody>
      </p:sp>
      <p:sp>
        <p:nvSpPr>
          <p:cNvPr id="6" name="Arrow: Left 5">
            <a:extLst>
              <a:ext uri="{FF2B5EF4-FFF2-40B4-BE49-F238E27FC236}">
                <a16:creationId xmlns:a16="http://schemas.microsoft.com/office/drawing/2014/main" id="{0C982037-9E42-4015-83BF-A5BFE40C4784}"/>
              </a:ext>
            </a:extLst>
          </p:cNvPr>
          <p:cNvSpPr/>
          <p:nvPr/>
        </p:nvSpPr>
        <p:spPr>
          <a:xfrm>
            <a:off x="1622942" y="4572000"/>
            <a:ext cx="2590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i="1" dirty="0">
              <a:solidFill>
                <a:schemeClr val="tx1"/>
              </a:solidFill>
            </a:endParaRPr>
          </a:p>
        </p:txBody>
      </p:sp>
      <p:sp>
        <p:nvSpPr>
          <p:cNvPr id="8" name="Rectangle 2">
            <a:extLst>
              <a:ext uri="{FF2B5EF4-FFF2-40B4-BE49-F238E27FC236}">
                <a16:creationId xmlns:a16="http://schemas.microsoft.com/office/drawing/2014/main" id="{56B3F33A-6B60-4DFD-8806-14552B6F64A7}"/>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Frage/Antwort</a:t>
            </a:r>
          </a:p>
        </p:txBody>
      </p:sp>
      <p:sp>
        <p:nvSpPr>
          <p:cNvPr id="9" name="TextBox 8">
            <a:extLst>
              <a:ext uri="{FF2B5EF4-FFF2-40B4-BE49-F238E27FC236}">
                <a16:creationId xmlns:a16="http://schemas.microsoft.com/office/drawing/2014/main" id="{C853A678-8B08-419F-99DE-D68CA79FAD14}"/>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143213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7C1E62F-2EB8-4384-B95F-7CD3CE3B02A8}"/>
              </a:ext>
            </a:extLst>
          </p:cNvPr>
          <p:cNvSpPr>
            <a:spLocks noGrp="1"/>
          </p:cNvSpPr>
          <p:nvPr>
            <p:ph type="sldNum" sz="quarter" idx="12"/>
          </p:nvPr>
        </p:nvSpPr>
        <p:spPr/>
        <p:txBody>
          <a:bodyPr wrap="square" lIns="25400" tIns="12700" rIns="25400" bIns="12700"/>
          <a:lstStyle/>
          <a:p>
            <a:fld id="{B24E14B4-F7D2-4B27-AF0A-9BA14A4C12FF}" type="slidenum">
              <a:rPr lang="en-US" altLang="en-US" smtClean="0"/>
              <a:t>90</a:t>
            </a:fld>
            <a:endParaRPr lang="en-US" altLang="en-US"/>
          </a:p>
        </p:txBody>
      </p:sp>
      <p:pic>
        <p:nvPicPr>
          <p:cNvPr id="1026" name="Picture 2">
            <a:extLst>
              <a:ext uri="{FF2B5EF4-FFF2-40B4-BE49-F238E27FC236}">
                <a16:creationId xmlns:a16="http://schemas.microsoft.com/office/drawing/2014/main" id="{D580E04D-9229-4A6E-B1C1-9AEFF5CE6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1417796"/>
            <a:ext cx="5886450" cy="40224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F65907A-A713-4097-82EB-2D55E3343A01}"/>
              </a:ext>
            </a:extLst>
          </p:cNvPr>
          <p:cNvSpPr txBox="1"/>
          <p:nvPr/>
        </p:nvSpPr>
        <p:spPr>
          <a:xfrm>
            <a:off x="3267817" y="6107668"/>
            <a:ext cx="2608406" cy="369332"/>
          </a:xfrm>
          <a:prstGeom prst="rect">
            <a:avLst/>
          </a:prstGeom>
          <a:noFill/>
        </p:spPr>
        <p:txBody>
          <a:bodyPr wrap="square" lIns="25400" tIns="12700" rIns="25400" bIns="12700" rtlCol="0">
            <a:spAutoFit/>
          </a:bodyPr>
          <a:lstStyle/>
          <a:p>
            <a:pPr algn="ctr"/>
            <a:r>
              <a:rPr lang="en-US" sz="1200" dirty="0"/>
              <a:t>MPS (Hurler-Syndrom)</a:t>
            </a:r>
          </a:p>
        </p:txBody>
      </p:sp>
      <p:sp>
        <p:nvSpPr>
          <p:cNvPr id="7" name="TextBox 6">
            <a:extLst>
              <a:ext uri="{FF2B5EF4-FFF2-40B4-BE49-F238E27FC236}">
                <a16:creationId xmlns:a16="http://schemas.microsoft.com/office/drawing/2014/main" id="{4FF47576-36F8-4A89-BD8C-29F8EB0A9D3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Tree>
    <p:extLst>
      <p:ext uri="{BB962C8B-B14F-4D97-AF65-F5344CB8AC3E}">
        <p14:creationId xmlns:p14="http://schemas.microsoft.com/office/powerpoint/2010/main" val="2963101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91</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Mucopolysaccharide nicht verstoffwechselt werden können und sich infolgedessen bis zu toxischen Konzentrationen anreichern</a:t>
            </a:r>
          </a:p>
          <a:p>
            <a:endParaRPr lang="en-US" sz="1600" dirty="0">
              <a:solidFill>
                <a:schemeClr val="bg1">
                  <a:lumMod val="75000"/>
                </a:schemeClr>
              </a:solidFill>
            </a:endParaRPr>
          </a:p>
          <a:p>
            <a:r>
              <a:rPr lang="en-US" sz="1200" i="1" dirty="0">
                <a:solidFill>
                  <a:schemeClr val="bg1">
                    <a:lumMod val="75000"/>
                  </a:schemeClr>
                </a:solidFill>
              </a:rPr>
              <a:t>Das Peds-Buch erwähnt drei MPS-Erkrankungen namentlich – welche sind das?</a:t>
            </a:r>
          </a:p>
          <a:p>
            <a:r>
              <a:rPr lang="en-US" sz="1200" b="1" dirty="0">
                <a:solidFill>
                  <a:srgbClr val="0000FF"/>
                </a:solidFill>
              </a:rPr>
              <a:t>Hurler-, </a:t>
            </a:r>
            <a:r>
              <a:rPr lang="en-US" sz="1200" b="1" dirty="0" err="1">
                <a:solidFill>
                  <a:srgbClr val="0000FF"/>
                </a:solidFill>
              </a:rPr>
              <a:t>Scheie</a:t>
            </a:r>
            <a:r>
              <a:rPr lang="en-US" sz="1200" b="1" dirty="0">
                <a:solidFill>
                  <a:srgbClr val="0000FF"/>
                </a:solidFill>
              </a:rPr>
              <a:t>- </a:t>
            </a:r>
            <a:r>
              <a:rPr lang="en-US" sz="1200" dirty="0">
                <a:solidFill>
                  <a:srgbClr val="0000FF"/>
                </a:solidFill>
              </a:rPr>
              <a:t>und </a:t>
            </a:r>
            <a:r>
              <a:rPr lang="en-US" sz="1200" b="1" dirty="0" err="1">
                <a:solidFill>
                  <a:srgbClr val="0000FF"/>
                </a:solidFill>
              </a:rPr>
              <a:t>Morquio</a:t>
            </a:r>
            <a:r>
              <a:rPr lang="en-US" sz="1200" b="1" dirty="0">
                <a:solidFill>
                  <a:srgbClr val="0000FF"/>
                </a:solidFill>
              </a:rPr>
              <a:t>-Syndrom</a:t>
            </a:r>
            <a:endParaRPr lang="en-US" sz="1600" b="1" dirty="0">
              <a:solidFill>
                <a:schemeClr val="accent3">
                  <a:lumMod val="95000"/>
                </a:schemeClr>
              </a:solidFill>
            </a:endParaRP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54F69465-71C3-405D-8AFB-72E1CFA78E6A}"/>
              </a:ext>
            </a:extLst>
          </p:cNvPr>
          <p:cNvSpPr txBox="1"/>
          <p:nvPr/>
        </p:nvSpPr>
        <p:spPr>
          <a:xfrm>
            <a:off x="1481552" y="1676400"/>
            <a:ext cx="4843048" cy="738664"/>
          </a:xfrm>
          <a:prstGeom prst="rect">
            <a:avLst/>
          </a:prstGeom>
          <a:solidFill>
            <a:srgbClr val="CCFF99"/>
          </a:solidFill>
        </p:spPr>
        <p:txBody>
          <a:bodyPr wrap="square" lIns="25400" tIns="12700" rIns="25400" bIns="12700" rtlCol="0">
            <a:spAutoFit/>
          </a:bodyPr>
          <a:lstStyle/>
          <a:p>
            <a:r>
              <a:rPr lang="en-US" sz="1200" i="1" dirty="0">
                <a:solidFill>
                  <a:srgbClr val="0000FF"/>
                </a:solidFill>
              </a:rPr>
              <a:t>Treten diese Syndrome bereits bei der Geburt mit einer trüben Hornhaut auf?</a:t>
            </a:r>
          </a:p>
          <a:p>
            <a:r>
              <a:rPr lang="en-US" sz="1200" dirty="0">
                <a:solidFill>
                  <a:srgbClr val="CCFF99"/>
                </a:solidFill>
              </a:rPr>
              <a:t>Nein, eine signifikante Trübung entwickelt sich je nach Syndrom erst nach etwa 6 Wochen bis 24 Monaten</a:t>
            </a:r>
          </a:p>
        </p:txBody>
      </p:sp>
    </p:spTree>
    <p:extLst>
      <p:ext uri="{BB962C8B-B14F-4D97-AF65-F5344CB8AC3E}">
        <p14:creationId xmlns:p14="http://schemas.microsoft.com/office/powerpoint/2010/main" val="4510581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92</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Mucopolysaccharide nicht verstoffwechselt werden können und sich infolgedessen bis zu toxischen Konzentrationen anreichern</a:t>
            </a:r>
          </a:p>
          <a:p>
            <a:endParaRPr lang="en-US" sz="1600" dirty="0">
              <a:solidFill>
                <a:schemeClr val="bg1">
                  <a:lumMod val="75000"/>
                </a:schemeClr>
              </a:solidFill>
            </a:endParaRPr>
          </a:p>
          <a:p>
            <a:r>
              <a:rPr lang="en-US" sz="1200" i="1" dirty="0">
                <a:solidFill>
                  <a:schemeClr val="bg1">
                    <a:lumMod val="75000"/>
                  </a:schemeClr>
                </a:solidFill>
              </a:rPr>
              <a:t>Das Peds-Buch erwähnt drei MPS-Erkrankungen namentlich – welche sind das?</a:t>
            </a:r>
          </a:p>
          <a:p>
            <a:r>
              <a:rPr lang="en-US" sz="1200" b="1" dirty="0">
                <a:solidFill>
                  <a:srgbClr val="0000FF"/>
                </a:solidFill>
              </a:rPr>
              <a:t>Hurler-, </a:t>
            </a:r>
            <a:r>
              <a:rPr lang="en-US" sz="1200" b="1" dirty="0" err="1">
                <a:solidFill>
                  <a:srgbClr val="0000FF"/>
                </a:solidFill>
              </a:rPr>
              <a:t>Scheie</a:t>
            </a:r>
            <a:r>
              <a:rPr lang="en-US" sz="1200" b="1" dirty="0">
                <a:solidFill>
                  <a:srgbClr val="0000FF"/>
                </a:solidFill>
              </a:rPr>
              <a:t>- </a:t>
            </a:r>
            <a:r>
              <a:rPr lang="en-US" sz="1200" dirty="0">
                <a:solidFill>
                  <a:srgbClr val="0000FF"/>
                </a:solidFill>
              </a:rPr>
              <a:t>und </a:t>
            </a:r>
            <a:r>
              <a:rPr lang="en-US" sz="1200" b="1" dirty="0" err="1">
                <a:solidFill>
                  <a:srgbClr val="0000FF"/>
                </a:solidFill>
              </a:rPr>
              <a:t>Morquio</a:t>
            </a:r>
            <a:r>
              <a:rPr lang="en-US" sz="1200" b="1" dirty="0">
                <a:solidFill>
                  <a:srgbClr val="0000FF"/>
                </a:solidFill>
              </a:rPr>
              <a:t>-Syndrom</a:t>
            </a:r>
            <a:endParaRPr lang="en-US" sz="1600" b="1" dirty="0">
              <a:solidFill>
                <a:schemeClr val="accent3">
                  <a:lumMod val="95000"/>
                </a:schemeClr>
              </a:solidFill>
            </a:endParaRPr>
          </a:p>
          <a:p>
            <a:endParaRPr lang="en-US" sz="1600" i="1" dirty="0">
              <a:solidFill>
                <a:schemeClr val="accent3">
                  <a:lumMod val="95000"/>
                </a:schemeClr>
              </a:solidFill>
            </a:endParaRPr>
          </a:p>
          <a:p>
            <a:r>
              <a:rPr lang="en-US" sz="1200" i="1" dirty="0">
                <a:solidFill>
                  <a:schemeClr val="accent3">
                    <a:lumMod val="95000"/>
                  </a:schemeClr>
                </a:solidFill>
              </a:rPr>
              <a:t>Wie wird die durch MPS verursachte Hornhauttrübung behandelt?</a:t>
            </a:r>
          </a:p>
          <a:p>
            <a:r>
              <a:rPr lang="en-US" sz="1200" dirty="0">
                <a:solidFill>
                  <a:schemeClr val="accent3">
                    <a:lumMod val="95000"/>
                  </a:schemeClr>
                </a:solidFill>
              </a:rPr>
              <a:t>Durch Transplantation – entweder PK oder DALK</a:t>
            </a:r>
          </a:p>
        </p:txBody>
      </p:sp>
      <p:sp>
        <p:nvSpPr>
          <p:cNvPr id="7" name="TextBox 6">
            <a:extLst>
              <a:ext uri="{FF2B5EF4-FFF2-40B4-BE49-F238E27FC236}">
                <a16:creationId xmlns:a16="http://schemas.microsoft.com/office/drawing/2014/main" id="{54F69465-71C3-405D-8AFB-72E1CFA78E6A}"/>
              </a:ext>
            </a:extLst>
          </p:cNvPr>
          <p:cNvSpPr txBox="1"/>
          <p:nvPr/>
        </p:nvSpPr>
        <p:spPr>
          <a:xfrm>
            <a:off x="1481552" y="1676400"/>
            <a:ext cx="4843048" cy="738664"/>
          </a:xfrm>
          <a:prstGeom prst="rect">
            <a:avLst/>
          </a:prstGeom>
          <a:solidFill>
            <a:srgbClr val="CCFF99"/>
          </a:solidFill>
        </p:spPr>
        <p:txBody>
          <a:bodyPr wrap="square" lIns="25400" tIns="12700" rIns="25400" bIns="12700" rtlCol="0">
            <a:spAutoFit/>
          </a:bodyPr>
          <a:lstStyle/>
          <a:p>
            <a:r>
              <a:rPr lang="en-US" sz="1200" i="1" dirty="0">
                <a:solidFill>
                  <a:srgbClr val="0000FF"/>
                </a:solidFill>
              </a:rPr>
              <a:t>Treten diese Syndrome bereits bei der Geburt mit einer trüben Hornhaut auf?</a:t>
            </a:r>
          </a:p>
          <a:p>
            <a:r>
              <a:rPr lang="en-US" sz="1200" dirty="0">
                <a:solidFill>
                  <a:srgbClr val="0000FF"/>
                </a:solidFill>
              </a:rPr>
              <a:t>Nein, eine signifikante Trübung entwickelt sich je nach Syndrom erst nach etwa 6 Wochen bis 24 Monaten</a:t>
            </a:r>
          </a:p>
        </p:txBody>
      </p:sp>
    </p:spTree>
    <p:extLst>
      <p:ext uri="{BB962C8B-B14F-4D97-AF65-F5344CB8AC3E}">
        <p14:creationId xmlns:p14="http://schemas.microsoft.com/office/powerpoint/2010/main" val="24684309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93</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rgbClr val="0000FF"/>
                </a:solidFill>
              </a:rPr>
              <a:t>Mukopolysaccharidose (MPS)</a:t>
            </a:r>
          </a:p>
          <a:p>
            <a:endParaRPr lang="en-US" sz="1600" i="1" dirty="0">
              <a:solidFill>
                <a:srgbClr val="0000FF"/>
              </a:solidFill>
            </a:endParaRPr>
          </a:p>
          <a:p>
            <a:r>
              <a:rPr lang="en-US" sz="1200" i="1" dirty="0">
                <a:solidFill>
                  <a:srgbClr val="0000FF"/>
                </a:solidFill>
              </a:rPr>
              <a:t>Was ist, kurz gesagt, eine Mukopolysaccharidose?</a:t>
            </a:r>
          </a:p>
          <a:p>
            <a:r>
              <a:rPr lang="en-US" sz="1200" dirty="0">
                <a:solidFill>
                  <a:srgbClr val="0000FF"/>
                </a:solidFill>
              </a:rPr>
              <a:t>Eine Erbkrankheit, bei der Mucopolysaccharide nicht verstoffwechselt werden können und sich infolgedessen bis zu toxischen Konzentrationen anreichern</a:t>
            </a:r>
          </a:p>
          <a:p>
            <a:endParaRPr lang="en-US" sz="1600" dirty="0">
              <a:solidFill>
                <a:srgbClr val="0000FF"/>
              </a:solidFill>
            </a:endParaRPr>
          </a:p>
          <a:p>
            <a:r>
              <a:rPr lang="en-US" sz="1200" i="1" dirty="0">
                <a:solidFill>
                  <a:srgbClr val="0000FF"/>
                </a:solidFill>
              </a:rPr>
              <a:t>Das Peds-Buch erwähnt drei MPS-Erkrankungen namentlich – welche sind das?</a:t>
            </a:r>
          </a:p>
          <a:p>
            <a:r>
              <a:rPr lang="en-US" sz="1200" dirty="0">
                <a:solidFill>
                  <a:srgbClr val="0000FF"/>
                </a:solidFill>
              </a:rPr>
              <a:t>Hurler-, </a:t>
            </a:r>
            <a:r>
              <a:rPr lang="en-US" sz="1200" dirty="0" err="1">
                <a:solidFill>
                  <a:srgbClr val="0000FF"/>
                </a:solidFill>
              </a:rPr>
              <a:t>Scheie</a:t>
            </a:r>
            <a:r>
              <a:rPr lang="en-US" sz="1200" dirty="0">
                <a:solidFill>
                  <a:srgbClr val="0000FF"/>
                </a:solidFill>
              </a:rPr>
              <a:t>- und </a:t>
            </a:r>
            <a:r>
              <a:rPr lang="en-US" sz="1200" dirty="0" err="1">
                <a:solidFill>
                  <a:srgbClr val="0000FF"/>
                </a:solidFill>
              </a:rPr>
              <a:t>Morquio</a:t>
            </a:r>
            <a:r>
              <a:rPr lang="en-US" sz="1200" dirty="0">
                <a:solidFill>
                  <a:srgbClr val="0000FF"/>
                </a:solidFill>
              </a:rPr>
              <a:t>-Syndrom</a:t>
            </a:r>
          </a:p>
          <a:p>
            <a:endParaRPr lang="en-US" sz="1600" i="1" dirty="0">
              <a:solidFill>
                <a:srgbClr val="0000FF"/>
              </a:solidFill>
            </a:endParaRPr>
          </a:p>
          <a:p>
            <a:r>
              <a:rPr lang="en-US" sz="1200" i="1" dirty="0">
                <a:solidFill>
                  <a:srgbClr val="0000FF"/>
                </a:solidFill>
              </a:rPr>
              <a:t>Wie wird die durch MPS verursachte Hornhauttrübung behandelt?</a:t>
            </a:r>
            <a:endParaRPr lang="en-US" sz="1600" i="1" dirty="0">
              <a:solidFill>
                <a:schemeClr val="accent3">
                  <a:lumMod val="95000"/>
                </a:schemeClr>
              </a:solidFill>
            </a:endParaRPr>
          </a:p>
          <a:p>
            <a:r>
              <a:rPr lang="en-US" sz="1200" dirty="0">
                <a:solidFill>
                  <a:schemeClr val="accent3">
                    <a:lumMod val="95000"/>
                  </a:schemeClr>
                </a:solidFill>
              </a:rPr>
              <a:t>Durch Transplantation – entweder PK oder DALK</a:t>
            </a:r>
          </a:p>
        </p:txBody>
      </p:sp>
    </p:spTree>
    <p:extLst>
      <p:ext uri="{BB962C8B-B14F-4D97-AF65-F5344CB8AC3E}">
        <p14:creationId xmlns:p14="http://schemas.microsoft.com/office/powerpoint/2010/main" val="26622924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94</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rgbClr val="0000FF"/>
                </a:solidFill>
              </a:rPr>
              <a:t>Das </a:t>
            </a:r>
            <a:r>
              <a:rPr lang="en-US" sz="1200" dirty="0">
                <a:solidFill>
                  <a:srgbClr val="0000FF"/>
                </a:solidFill>
              </a:rPr>
              <a:t>Peds</a:t>
            </a:r>
            <a:r>
              <a:rPr lang="en-US" sz="1200" i="1" dirty="0">
                <a:solidFill>
                  <a:srgbClr val="0000FF"/>
                </a:solidFill>
              </a:rPr>
              <a:t>-Buch erwähnt eine bestimmte Art von Stoffwechselstörung – um welche handelt es sich?</a:t>
            </a:r>
          </a:p>
          <a:p>
            <a:r>
              <a:rPr lang="en-US" sz="1200" dirty="0">
                <a:solidFill>
                  <a:srgbClr val="0000FF"/>
                </a:solidFill>
              </a:rPr>
              <a:t>Mukopolysaccharidose (MPS)</a:t>
            </a:r>
          </a:p>
          <a:p>
            <a:endParaRPr lang="en-US" sz="1600" i="1" dirty="0">
              <a:solidFill>
                <a:srgbClr val="0000FF"/>
              </a:solidFill>
            </a:endParaRPr>
          </a:p>
          <a:p>
            <a:r>
              <a:rPr lang="en-US" sz="1200" i="1" dirty="0">
                <a:solidFill>
                  <a:srgbClr val="0000FF"/>
                </a:solidFill>
              </a:rPr>
              <a:t>Was ist, kurz gesagt, eine Mukopolysaccharidose?</a:t>
            </a:r>
          </a:p>
          <a:p>
            <a:r>
              <a:rPr lang="en-US" sz="1200" dirty="0">
                <a:solidFill>
                  <a:srgbClr val="0000FF"/>
                </a:solidFill>
              </a:rPr>
              <a:t>Eine Erbkrankheit, bei der Mucopolysaccharide nicht verstoffwechselt werden können und sich infolgedessen bis zu toxischen Konzentrationen anreichern</a:t>
            </a:r>
          </a:p>
          <a:p>
            <a:endParaRPr lang="en-US" sz="1600" dirty="0">
              <a:solidFill>
                <a:srgbClr val="0000FF"/>
              </a:solidFill>
            </a:endParaRPr>
          </a:p>
          <a:p>
            <a:r>
              <a:rPr lang="en-US" sz="1200" i="1" dirty="0">
                <a:solidFill>
                  <a:srgbClr val="0000FF"/>
                </a:solidFill>
              </a:rPr>
              <a:t>Das Peds-Buch erwähnt drei MPS-Erkrankungen namentlich – welche sind das?</a:t>
            </a:r>
          </a:p>
          <a:p>
            <a:r>
              <a:rPr lang="en-US" sz="1200" dirty="0">
                <a:solidFill>
                  <a:srgbClr val="0000FF"/>
                </a:solidFill>
              </a:rPr>
              <a:t>Hurler-, </a:t>
            </a:r>
            <a:r>
              <a:rPr lang="en-US" sz="1200" dirty="0" err="1">
                <a:solidFill>
                  <a:srgbClr val="0000FF"/>
                </a:solidFill>
              </a:rPr>
              <a:t>Scheie</a:t>
            </a:r>
            <a:r>
              <a:rPr lang="en-US" sz="1200" dirty="0">
                <a:solidFill>
                  <a:srgbClr val="0000FF"/>
                </a:solidFill>
              </a:rPr>
              <a:t>- und </a:t>
            </a:r>
            <a:r>
              <a:rPr lang="en-US" sz="1200" dirty="0" err="1">
                <a:solidFill>
                  <a:srgbClr val="0000FF"/>
                </a:solidFill>
              </a:rPr>
              <a:t>Morquio</a:t>
            </a:r>
            <a:r>
              <a:rPr lang="en-US" sz="1200" dirty="0">
                <a:solidFill>
                  <a:srgbClr val="0000FF"/>
                </a:solidFill>
              </a:rPr>
              <a:t>-Syndrom</a:t>
            </a:r>
          </a:p>
          <a:p>
            <a:endParaRPr lang="en-US" sz="1600" i="1" dirty="0">
              <a:solidFill>
                <a:srgbClr val="0000FF"/>
              </a:solidFill>
            </a:endParaRPr>
          </a:p>
          <a:p>
            <a:r>
              <a:rPr lang="en-US" sz="1200" i="1" dirty="0">
                <a:solidFill>
                  <a:srgbClr val="0000FF"/>
                </a:solidFill>
              </a:rPr>
              <a:t>Wie wird die durch MPS verursachte Hornhauttrübung behandelt?</a:t>
            </a:r>
          </a:p>
          <a:p>
            <a:r>
              <a:rPr lang="en-US" sz="1200" dirty="0">
                <a:solidFill>
                  <a:srgbClr val="0000FF"/>
                </a:solidFill>
              </a:rPr>
              <a:t>Durch Transplantation – entweder PK oder DALK</a:t>
            </a:r>
          </a:p>
        </p:txBody>
      </p:sp>
    </p:spTree>
    <p:extLst>
      <p:ext uri="{BB962C8B-B14F-4D97-AF65-F5344CB8AC3E}">
        <p14:creationId xmlns:p14="http://schemas.microsoft.com/office/powerpoint/2010/main" val="37593867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95</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Mucopolysaccharide nicht verstoffwechselt werden können und sich infolgedessen bis zu toxischen Konzentrationen anreichern</a:t>
            </a:r>
          </a:p>
          <a:p>
            <a:endParaRPr lang="en-US" sz="1600" dirty="0">
              <a:solidFill>
                <a:schemeClr val="bg1">
                  <a:lumMod val="75000"/>
                </a:schemeClr>
              </a:solidFill>
            </a:endParaRPr>
          </a:p>
          <a:p>
            <a:r>
              <a:rPr lang="en-US" sz="1200" i="1" dirty="0">
                <a:solidFill>
                  <a:schemeClr val="bg1">
                    <a:lumMod val="75000"/>
                  </a:schemeClr>
                </a:solidFill>
              </a:rPr>
              <a:t>Das Peds-Buch erwähnt drei MPS-Erkrankungen namentlich – welche sind das?</a:t>
            </a:r>
          </a:p>
          <a:p>
            <a:r>
              <a:rPr lang="en-US" sz="1200" dirty="0">
                <a:solidFill>
                  <a:schemeClr val="bg1">
                    <a:lumMod val="75000"/>
                  </a:schemeClr>
                </a:solidFill>
              </a:rPr>
              <a:t>Hurler-, </a:t>
            </a:r>
            <a:r>
              <a:rPr lang="en-US" sz="1200" dirty="0" err="1">
                <a:solidFill>
                  <a:schemeClr val="bg1">
                    <a:lumMod val="75000"/>
                  </a:schemeClr>
                </a:solidFill>
              </a:rPr>
              <a:t>Scheie</a:t>
            </a:r>
            <a:r>
              <a:rPr lang="en-US" sz="1200" dirty="0">
                <a:solidFill>
                  <a:schemeClr val="bg1">
                    <a:lumMod val="75000"/>
                  </a:schemeClr>
                </a:solidFill>
              </a:rPr>
              <a:t>- und </a:t>
            </a:r>
            <a:r>
              <a:rPr lang="en-US" sz="1200" dirty="0" err="1">
                <a:solidFill>
                  <a:schemeClr val="bg1">
                    <a:lumMod val="75000"/>
                  </a:schemeClr>
                </a:solidFill>
              </a:rPr>
              <a:t>Morquio</a:t>
            </a:r>
            <a:r>
              <a:rPr lang="en-US" sz="1200" dirty="0">
                <a:solidFill>
                  <a:schemeClr val="bg1">
                    <a:lumMod val="75000"/>
                  </a:schemeClr>
                </a:solidFill>
              </a:rPr>
              <a:t>-Syndrom</a:t>
            </a:r>
          </a:p>
          <a:p>
            <a:endParaRPr lang="en-US" sz="1600" i="1" dirty="0">
              <a:solidFill>
                <a:schemeClr val="bg1">
                  <a:lumMod val="75000"/>
                </a:schemeClr>
              </a:solidFill>
            </a:endParaRPr>
          </a:p>
          <a:p>
            <a:r>
              <a:rPr lang="en-US" sz="1200" i="1" dirty="0">
                <a:solidFill>
                  <a:schemeClr val="bg1">
                    <a:lumMod val="75000"/>
                  </a:schemeClr>
                </a:solidFill>
              </a:rPr>
              <a:t>Wie wird die durch MPS verursachte Hornhauttrübung behandelt?</a:t>
            </a:r>
          </a:p>
          <a:p>
            <a:r>
              <a:rPr lang="en-US" sz="1200" dirty="0">
                <a:solidFill>
                  <a:schemeClr val="bg1">
                    <a:lumMod val="75000"/>
                  </a:schemeClr>
                </a:solidFill>
              </a:rPr>
              <a:t>Durch Transplantation – entweder </a:t>
            </a:r>
            <a:r>
              <a:rPr lang="en-US" sz="1200" b="1" dirty="0">
                <a:solidFill>
                  <a:srgbClr val="0000FF"/>
                </a:solidFill>
              </a:rPr>
              <a:t>PK oder DALK</a:t>
            </a:r>
          </a:p>
        </p:txBody>
      </p:sp>
      <p:sp>
        <p:nvSpPr>
          <p:cNvPr id="7" name="TextBox 6">
            <a:extLst>
              <a:ext uri="{FF2B5EF4-FFF2-40B4-BE49-F238E27FC236}">
                <a16:creationId xmlns:a16="http://schemas.microsoft.com/office/drawing/2014/main" id="{AE084610-DD2D-4C9A-BC4E-4C340EC3937A}"/>
              </a:ext>
            </a:extLst>
          </p:cNvPr>
          <p:cNvSpPr txBox="1"/>
          <p:nvPr/>
        </p:nvSpPr>
        <p:spPr>
          <a:xfrm>
            <a:off x="4015270" y="2362200"/>
            <a:ext cx="3528530" cy="738664"/>
          </a:xfrm>
          <a:prstGeom prst="rect">
            <a:avLst/>
          </a:prstGeom>
          <a:solidFill>
            <a:srgbClr val="0070C0"/>
          </a:solidFill>
        </p:spPr>
        <p:txBody>
          <a:bodyPr wrap="square" lIns="25400" tIns="12700" rIns="25400" bIns="12700" rtlCol="0">
            <a:spAutoFit/>
          </a:bodyPr>
          <a:lstStyle/>
          <a:p>
            <a:r>
              <a:rPr lang="en-US" sz="1200" i="1" dirty="0">
                <a:solidFill>
                  <a:schemeClr val="bg1"/>
                </a:solidFill>
              </a:rPr>
              <a:t>Wofür stehen diese Abkürzungen?</a:t>
            </a:r>
          </a:p>
          <a:p>
            <a:r>
              <a:rPr lang="en-US" sz="1200" b="1" dirty="0">
                <a:solidFill>
                  <a:schemeClr val="bg1"/>
                </a:solidFill>
              </a:rPr>
              <a:t>PK</a:t>
            </a:r>
            <a:r>
              <a:rPr lang="en-US" sz="1200" dirty="0">
                <a:solidFill>
                  <a:schemeClr val="bg1"/>
                </a:solidFill>
              </a:rPr>
              <a:t>: </a:t>
            </a:r>
            <a:r>
              <a:rPr lang="en-US" sz="1200" dirty="0">
                <a:solidFill>
                  <a:srgbClr val="0070C0"/>
                </a:solidFill>
              </a:rPr>
              <a:t>Penetrierende Keratoplastik</a:t>
            </a:r>
          </a:p>
          <a:p>
            <a:r>
              <a:rPr lang="en-US" sz="1200" b="1" dirty="0">
                <a:solidFill>
                  <a:schemeClr val="bg1"/>
                </a:solidFill>
              </a:rPr>
              <a:t>DALK</a:t>
            </a:r>
            <a:r>
              <a:rPr lang="en-US" sz="1200" dirty="0">
                <a:solidFill>
                  <a:schemeClr val="bg1"/>
                </a:solidFill>
              </a:rPr>
              <a:t>: </a:t>
            </a:r>
            <a:r>
              <a:rPr lang="en-US" sz="1200" dirty="0">
                <a:solidFill>
                  <a:srgbClr val="0070C0"/>
                </a:solidFill>
              </a:rPr>
              <a:t>Tiefe vordere lamelläre Keratoplastik</a:t>
            </a:r>
          </a:p>
        </p:txBody>
      </p:sp>
    </p:spTree>
    <p:extLst>
      <p:ext uri="{BB962C8B-B14F-4D97-AF65-F5344CB8AC3E}">
        <p14:creationId xmlns:p14="http://schemas.microsoft.com/office/powerpoint/2010/main" val="323607028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85000"/>
                  </a:schemeClr>
                </a:solidFill>
              </a:rPr>
              <a:t>Sklerokornea</a:t>
            </a:r>
            <a:endParaRPr lang="en-US" altLang="en-US" dirty="0">
              <a:solidFill>
                <a:schemeClr val="bg1">
                  <a:lumMod val="85000"/>
                </a:schemeClr>
              </a:solidFill>
            </a:endParaRPr>
          </a:p>
          <a:p>
            <a:pPr eaLnBrk="1" hangingPunct="1"/>
            <a:r>
              <a:rPr lang="en-US" altLang="en-US" sz="1200" dirty="0">
                <a:solidFill>
                  <a:schemeClr val="bg1">
                    <a:lumMod val="85000"/>
                  </a:schemeClr>
                </a:solidFill>
              </a:rPr>
              <a:t>Trauma (endothelial; </a:t>
            </a:r>
            <a:r>
              <a:rPr lang="en-US" altLang="en-US" sz="1200" dirty="0" err="1">
                <a:solidFill>
                  <a:schemeClr val="bg1">
                    <a:lumMod val="85000"/>
                  </a:schemeClr>
                </a:solidFill>
              </a:rPr>
              <a:t>d. h</a:t>
            </a:r>
            <a:r>
              <a:rPr lang="en-US" altLang="en-US" sz="1200" dirty="0">
                <a:solidFill>
                  <a:schemeClr val="bg1">
                    <a:lumMod val="85000"/>
                  </a:schemeClr>
                </a:solidFill>
              </a:rPr>
              <a:t>. durch eine Pinzette)</a:t>
            </a:r>
          </a:p>
          <a:p>
            <a:pPr eaLnBrk="1" hangingPunct="1"/>
            <a:r>
              <a:rPr lang="en-US" altLang="en-US" sz="1200" dirty="0" err="1">
                <a:solidFill>
                  <a:schemeClr val="bg1">
                    <a:lumMod val="85000"/>
                  </a:schemeClr>
                </a:solidFill>
              </a:rPr>
              <a:t>Ulcus</a:t>
            </a:r>
            <a:endParaRPr lang="en-US" altLang="en-US" sz="1200" dirty="0">
              <a:solidFill>
                <a:schemeClr val="bg1">
                  <a:lumMod val="85000"/>
                </a:schemeClr>
              </a:solidFill>
            </a:endParaRPr>
          </a:p>
          <a:p>
            <a:pPr lvl="0" eaLnBrk="1" hangingPunct="1">
              <a:buClr>
                <a:srgbClr val="330066"/>
              </a:buClr>
            </a:pPr>
            <a:r>
              <a:rPr lang="en-US" altLang="en-US" sz="1200" dirty="0" err="1">
                <a:solidFill>
                  <a:srgbClr val="0000FF"/>
                </a:solidFill>
              </a:rPr>
              <a:t>Metabolische</a:t>
            </a:r>
            <a:r>
              <a:rPr lang="en-US" altLang="en-US" sz="1200" dirty="0">
                <a:solidFill>
                  <a:srgbClr val="0000FF"/>
                </a:solidFill>
              </a:rPr>
              <a:t> </a:t>
            </a:r>
            <a:r>
              <a:rPr lang="en-US" altLang="en-US" sz="1200" dirty="0" err="1">
                <a:solidFill>
                  <a:srgbClr val="0000FF"/>
                </a:solidFill>
              </a:rPr>
              <a:t>Störung</a:t>
            </a:r>
            <a:endParaRPr lang="en-US" altLang="en-US" sz="1200" dirty="0">
              <a:solidFill>
                <a:srgbClr val="0000FF"/>
              </a:solidFill>
            </a:endParaRPr>
          </a:p>
          <a:p>
            <a:pPr eaLnBrk="1" hangingPunct="1"/>
            <a:r>
              <a:rPr lang="en-US" altLang="en-US" sz="1200" dirty="0">
                <a:solidFill>
                  <a:schemeClr val="bg1">
                    <a:lumMod val="85000"/>
                  </a:schemeClr>
                </a:solidFill>
              </a:rPr>
              <a:t>Peters-Anomalie</a:t>
            </a:r>
          </a:p>
          <a:p>
            <a:pPr eaLnBrk="1" hangingPunct="1"/>
            <a:r>
              <a:rPr lang="en-US" altLang="en-US" sz="1200" dirty="0">
                <a:solidFill>
                  <a:schemeClr val="bg1">
                    <a:lumMod val="85000"/>
                  </a:schemeClr>
                </a:solidFill>
              </a:rPr>
              <a:t>Endotheliale Dystrophie (CHED)</a:t>
            </a:r>
          </a:p>
          <a:p>
            <a:pPr eaLnBrk="1" hangingPunct="1"/>
            <a:r>
              <a:rPr lang="en-US" altLang="en-US" sz="1200" dirty="0">
                <a:solidFill>
                  <a:schemeClr val="bg1">
                    <a:lumMod val="8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96</a:t>
            </a:fld>
            <a:endParaRPr lang="en-US" altLang="en-US" sz="1000"/>
          </a:p>
        </p:txBody>
      </p:sp>
      <p:sp>
        <p:nvSpPr>
          <p:cNvPr id="6" name="TextBox 5">
            <a:extLst>
              <a:ext uri="{FF2B5EF4-FFF2-40B4-BE49-F238E27FC236}">
                <a16:creationId xmlns:a16="http://schemas.microsoft.com/office/drawing/2014/main" id="{2D9FCF8E-A0A5-4BD4-8597-E529FA1EA1CE}"/>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2" name="TextBox 1">
            <a:extLst>
              <a:ext uri="{FF2B5EF4-FFF2-40B4-BE49-F238E27FC236}">
                <a16:creationId xmlns:a16="http://schemas.microsoft.com/office/drawing/2014/main" id="{06156AD7-DAA7-4D1F-B928-11877CACF1F9}"/>
              </a:ext>
            </a:extLst>
          </p:cNvPr>
          <p:cNvSpPr txBox="1"/>
          <p:nvPr/>
        </p:nvSpPr>
        <p:spPr>
          <a:xfrm>
            <a:off x="1606375" y="472202"/>
            <a:ext cx="7239000" cy="3046988"/>
          </a:xfrm>
          <a:prstGeom prst="rect">
            <a:avLst/>
          </a:prstGeom>
          <a:solidFill>
            <a:schemeClr val="accent3">
              <a:lumMod val="95000"/>
            </a:schemeClr>
          </a:solidFill>
        </p:spPr>
        <p:txBody>
          <a:bodyPr wrap="square" lIns="25400" tIns="12700" rIns="25400" bIns="12700" rtlCol="0">
            <a:spAutoFit/>
          </a:bodyPr>
          <a:lstStyle/>
          <a:p>
            <a:r>
              <a:rPr lang="en-US" sz="1200" i="1" dirty="0">
                <a:solidFill>
                  <a:schemeClr val="bg1">
                    <a:lumMod val="75000"/>
                  </a:schemeClr>
                </a:solidFill>
              </a:rPr>
              <a:t>Das </a:t>
            </a:r>
            <a:r>
              <a:rPr lang="en-US" sz="1200" dirty="0">
                <a:solidFill>
                  <a:schemeClr val="bg1">
                    <a:lumMod val="75000"/>
                  </a:schemeClr>
                </a:solidFill>
              </a:rPr>
              <a:t>Peds</a:t>
            </a:r>
            <a:r>
              <a:rPr lang="en-US" sz="1200" i="1" dirty="0">
                <a:solidFill>
                  <a:schemeClr val="bg1">
                    <a:lumMod val="75000"/>
                  </a:schemeClr>
                </a:solidFill>
              </a:rPr>
              <a:t>-Buch erwähnt eine bestimmte Art von Stoffwechselstörung – um welche handelt es sich?</a:t>
            </a:r>
          </a:p>
          <a:p>
            <a:r>
              <a:rPr lang="en-US" sz="1200" dirty="0">
                <a:solidFill>
                  <a:schemeClr val="bg1">
                    <a:lumMod val="75000"/>
                  </a:schemeClr>
                </a:solidFill>
              </a:rPr>
              <a:t>Mukopolysaccharidose (MPS)</a:t>
            </a:r>
          </a:p>
          <a:p>
            <a:endParaRPr lang="en-US" sz="1600" i="1" dirty="0">
              <a:solidFill>
                <a:schemeClr val="bg1">
                  <a:lumMod val="75000"/>
                </a:schemeClr>
              </a:solidFill>
            </a:endParaRPr>
          </a:p>
          <a:p>
            <a:r>
              <a:rPr lang="en-US" sz="1200" i="1" dirty="0">
                <a:solidFill>
                  <a:schemeClr val="bg1">
                    <a:lumMod val="75000"/>
                  </a:schemeClr>
                </a:solidFill>
              </a:rPr>
              <a:t>Was ist, kurz gesagt, eine Mukopolysaccharidose?</a:t>
            </a:r>
          </a:p>
          <a:p>
            <a:r>
              <a:rPr lang="en-US" sz="1200" dirty="0">
                <a:solidFill>
                  <a:schemeClr val="bg1">
                    <a:lumMod val="75000"/>
                  </a:schemeClr>
                </a:solidFill>
              </a:rPr>
              <a:t>Eine Erbkrankheit, bei der Mucopolysaccharide nicht verstoffwechselt werden können und sich infolgedessen bis zu toxischen Konzentrationen anreichern</a:t>
            </a:r>
          </a:p>
          <a:p>
            <a:endParaRPr lang="en-US" sz="1600" dirty="0">
              <a:solidFill>
                <a:schemeClr val="bg1">
                  <a:lumMod val="75000"/>
                </a:schemeClr>
              </a:solidFill>
            </a:endParaRPr>
          </a:p>
          <a:p>
            <a:r>
              <a:rPr lang="en-US" sz="1200" i="1" dirty="0">
                <a:solidFill>
                  <a:schemeClr val="bg1">
                    <a:lumMod val="75000"/>
                  </a:schemeClr>
                </a:solidFill>
              </a:rPr>
              <a:t>Das Peds-Buch erwähnt drei MPS-Erkrankungen namentlich – welche sind das?</a:t>
            </a:r>
          </a:p>
          <a:p>
            <a:r>
              <a:rPr lang="en-US" sz="1200" dirty="0">
                <a:solidFill>
                  <a:schemeClr val="bg1">
                    <a:lumMod val="75000"/>
                  </a:schemeClr>
                </a:solidFill>
              </a:rPr>
              <a:t>Hurler-, </a:t>
            </a:r>
            <a:r>
              <a:rPr lang="en-US" sz="1200" dirty="0" err="1">
                <a:solidFill>
                  <a:schemeClr val="bg1">
                    <a:lumMod val="75000"/>
                  </a:schemeClr>
                </a:solidFill>
              </a:rPr>
              <a:t>Scheie</a:t>
            </a:r>
            <a:r>
              <a:rPr lang="en-US" sz="1200" dirty="0">
                <a:solidFill>
                  <a:schemeClr val="bg1">
                    <a:lumMod val="75000"/>
                  </a:schemeClr>
                </a:solidFill>
              </a:rPr>
              <a:t>- und </a:t>
            </a:r>
            <a:r>
              <a:rPr lang="en-US" sz="1200" dirty="0" err="1">
                <a:solidFill>
                  <a:schemeClr val="bg1">
                    <a:lumMod val="75000"/>
                  </a:schemeClr>
                </a:solidFill>
              </a:rPr>
              <a:t>Morquio</a:t>
            </a:r>
            <a:r>
              <a:rPr lang="en-US" sz="1200" dirty="0">
                <a:solidFill>
                  <a:schemeClr val="bg1">
                    <a:lumMod val="75000"/>
                  </a:schemeClr>
                </a:solidFill>
              </a:rPr>
              <a:t>-Syndrom</a:t>
            </a:r>
          </a:p>
          <a:p>
            <a:endParaRPr lang="en-US" sz="1600" i="1" dirty="0">
              <a:solidFill>
                <a:schemeClr val="bg1">
                  <a:lumMod val="75000"/>
                </a:schemeClr>
              </a:solidFill>
            </a:endParaRPr>
          </a:p>
          <a:p>
            <a:r>
              <a:rPr lang="en-US" sz="1200" i="1" dirty="0">
                <a:solidFill>
                  <a:schemeClr val="bg1">
                    <a:lumMod val="75000"/>
                  </a:schemeClr>
                </a:solidFill>
              </a:rPr>
              <a:t>Wie wird die durch MPS verursachte Hornhauttrübung behandelt?</a:t>
            </a:r>
          </a:p>
          <a:p>
            <a:r>
              <a:rPr lang="en-US" sz="1200" dirty="0">
                <a:solidFill>
                  <a:schemeClr val="bg1">
                    <a:lumMod val="75000"/>
                  </a:schemeClr>
                </a:solidFill>
              </a:rPr>
              <a:t>Durch Transplantation – entweder </a:t>
            </a:r>
            <a:r>
              <a:rPr lang="en-US" sz="1200" b="1" dirty="0">
                <a:solidFill>
                  <a:srgbClr val="0000FF"/>
                </a:solidFill>
              </a:rPr>
              <a:t>PK oder DALK</a:t>
            </a:r>
          </a:p>
        </p:txBody>
      </p:sp>
      <p:sp>
        <p:nvSpPr>
          <p:cNvPr id="7" name="TextBox 6">
            <a:extLst>
              <a:ext uri="{FF2B5EF4-FFF2-40B4-BE49-F238E27FC236}">
                <a16:creationId xmlns:a16="http://schemas.microsoft.com/office/drawing/2014/main" id="{AE084610-DD2D-4C9A-BC4E-4C340EC3937A}"/>
              </a:ext>
            </a:extLst>
          </p:cNvPr>
          <p:cNvSpPr txBox="1"/>
          <p:nvPr/>
        </p:nvSpPr>
        <p:spPr>
          <a:xfrm>
            <a:off x="4015270" y="2362200"/>
            <a:ext cx="3528530" cy="738664"/>
          </a:xfrm>
          <a:prstGeom prst="rect">
            <a:avLst/>
          </a:prstGeom>
          <a:solidFill>
            <a:srgbClr val="0070C0"/>
          </a:solidFill>
        </p:spPr>
        <p:txBody>
          <a:bodyPr wrap="square" lIns="25400" tIns="12700" rIns="25400" bIns="12700" rtlCol="0">
            <a:spAutoFit/>
          </a:bodyPr>
          <a:lstStyle/>
          <a:p>
            <a:r>
              <a:rPr lang="en-US" sz="1200" i="1" dirty="0">
                <a:solidFill>
                  <a:schemeClr val="bg1"/>
                </a:solidFill>
              </a:rPr>
              <a:t>Wofür stehen diese Abkürzungen?</a:t>
            </a:r>
          </a:p>
          <a:p>
            <a:r>
              <a:rPr lang="en-US" sz="1200" b="1" dirty="0">
                <a:solidFill>
                  <a:schemeClr val="bg1"/>
                </a:solidFill>
              </a:rPr>
              <a:t>PK</a:t>
            </a:r>
            <a:r>
              <a:rPr lang="en-US" sz="1200" dirty="0">
                <a:solidFill>
                  <a:schemeClr val="bg1"/>
                </a:solidFill>
              </a:rPr>
              <a:t>: Penetrierende Keratoplastik</a:t>
            </a:r>
          </a:p>
          <a:p>
            <a:r>
              <a:rPr lang="en-US" sz="1200" b="1" dirty="0">
                <a:solidFill>
                  <a:schemeClr val="bg1"/>
                </a:solidFill>
              </a:rPr>
              <a:t>DALK</a:t>
            </a:r>
            <a:r>
              <a:rPr lang="en-US" sz="1200" dirty="0">
                <a:solidFill>
                  <a:schemeClr val="bg1"/>
                </a:solidFill>
              </a:rPr>
              <a:t>: Tiefe vordere lamelläre Keratoplastik</a:t>
            </a:r>
          </a:p>
        </p:txBody>
      </p:sp>
    </p:spTree>
    <p:extLst>
      <p:ext uri="{BB962C8B-B14F-4D97-AF65-F5344CB8AC3E}">
        <p14:creationId xmlns:p14="http://schemas.microsoft.com/office/powerpoint/2010/main" val="10585801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97</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rgbClr val="0000FF"/>
                </a:solidFill>
              </a:rPr>
              <a:t>In drei Worten: Um welche Erkrankung handelt es sich bei der Peters-Anomalie?</a:t>
            </a:r>
          </a:p>
          <a:p>
            <a:pPr eaLnBrk="1" hangingPunct="1"/>
            <a:r>
              <a:rPr lang="en-US" sz="1200" dirty="0">
                <a:solidFill>
                  <a:srgbClr val="0000FF"/>
                </a:solidFill>
              </a:rPr>
              <a:t>Es handelt sich um ein klassisches Beispiel für eine  Dysgenesie des vorderen Augenabschnitts</a:t>
            </a:r>
            <a:endParaRPr lang="en-US" sz="1600" dirty="0">
              <a:solidFill>
                <a:srgbClr val="CCFFCC"/>
              </a:solidFill>
            </a:endParaRPr>
          </a:p>
          <a:p>
            <a:pPr eaLnBrk="1" hangingPunct="1"/>
            <a:endParaRPr lang="en-US" sz="1600" dirty="0">
              <a:solidFill>
                <a:srgbClr val="CCFFCC"/>
              </a:solidFill>
            </a:endParaRPr>
          </a:p>
          <a:p>
            <a:pPr eaLnBrk="1" hangingPunct="1"/>
            <a:r>
              <a:rPr lang="en-US" sz="1200" i="1" dirty="0">
                <a:solidFill>
                  <a:srgbClr val="CCFFCC"/>
                </a:solidFill>
              </a:rPr>
              <a:t>Wie äußert sie sich?</a:t>
            </a:r>
          </a:p>
          <a:p>
            <a:pPr eaLnBrk="1" hangingPunct="1"/>
            <a:r>
              <a:rPr lang="en-US" sz="1200" dirty="0">
                <a:solidFill>
                  <a:srgbClr val="CCFFCC"/>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CCFFCC"/>
              </a:solidFill>
            </a:endParaRPr>
          </a:p>
          <a:p>
            <a:pPr eaLnBrk="1" hangingPunct="1"/>
            <a:r>
              <a:rPr lang="en-US" sz="1200" i="1" dirty="0">
                <a:solidFill>
                  <a:srgbClr val="CCFFCC"/>
                </a:solidFill>
              </a:rPr>
              <a:t>Welche spezifischen Anomalien treten häufig auf?</a:t>
            </a: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
        <p:nvSpPr>
          <p:cNvPr id="3" name="Rectangle 2">
            <a:extLst>
              <a:ext uri="{FF2B5EF4-FFF2-40B4-BE49-F238E27FC236}">
                <a16:creationId xmlns:a16="http://schemas.microsoft.com/office/drawing/2014/main" id="{A3CD104F-8726-479B-B896-7A205FE9C507}"/>
              </a:ext>
            </a:extLst>
          </p:cNvPr>
          <p:cNvSpPr/>
          <p:nvPr/>
        </p:nvSpPr>
        <p:spPr>
          <a:xfrm>
            <a:off x="3886200" y="1194764"/>
            <a:ext cx="2895600" cy="227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37314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98</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A</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rgbClr val="0000FF"/>
                </a:solidFill>
              </a:rPr>
              <a:t>In drei Worten: Um welche Erkrankung handelt es sich bei der Peters-Anomalie?</a:t>
            </a:r>
          </a:p>
          <a:p>
            <a:pPr eaLnBrk="1" hangingPunct="1"/>
            <a:r>
              <a:rPr lang="en-US" sz="1200" dirty="0">
                <a:solidFill>
                  <a:srgbClr val="0000FF"/>
                </a:solidFill>
              </a:rPr>
              <a:t>Es handelt sich um ein klassisches Beispiel für eine  Dysgenesie des vorderen Augenabschnitts</a:t>
            </a:r>
            <a:endParaRPr lang="en-US" sz="1600" dirty="0">
              <a:solidFill>
                <a:srgbClr val="CCFFCC"/>
              </a:solidFill>
            </a:endParaRPr>
          </a:p>
          <a:p>
            <a:pPr eaLnBrk="1" hangingPunct="1"/>
            <a:endParaRPr lang="en-US" sz="1600" dirty="0">
              <a:solidFill>
                <a:srgbClr val="CCFFCC"/>
              </a:solidFill>
            </a:endParaRPr>
          </a:p>
          <a:p>
            <a:pPr eaLnBrk="1" hangingPunct="1"/>
            <a:r>
              <a:rPr lang="en-US" sz="1200" i="1" dirty="0">
                <a:solidFill>
                  <a:srgbClr val="CCFFCC"/>
                </a:solidFill>
              </a:rPr>
              <a:t>Wie äußert sie sich?</a:t>
            </a:r>
          </a:p>
          <a:p>
            <a:pPr eaLnBrk="1" hangingPunct="1"/>
            <a:r>
              <a:rPr lang="en-US" sz="1200" dirty="0">
                <a:solidFill>
                  <a:srgbClr val="CCFFCC"/>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CCFFCC"/>
              </a:solidFill>
            </a:endParaRPr>
          </a:p>
          <a:p>
            <a:pPr eaLnBrk="1" hangingPunct="1"/>
            <a:r>
              <a:rPr lang="en-US" sz="1200" i="1" dirty="0">
                <a:solidFill>
                  <a:srgbClr val="CCFFCC"/>
                </a:solidFill>
              </a:rPr>
              <a:t>Welche spezifischen Anomalien treten häufig auf?</a:t>
            </a: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Tree>
    <p:extLst>
      <p:ext uri="{BB962C8B-B14F-4D97-AF65-F5344CB8AC3E}">
        <p14:creationId xmlns:p14="http://schemas.microsoft.com/office/powerpoint/2010/main" val="41359010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wrap="square" lIns="25400" tIns="12700" rIns="25400" bIns="12700"/>
          <a:lstStyle/>
          <a:p>
            <a:pPr eaLnBrk="1" hangingPunct="1"/>
            <a:r>
              <a:rPr lang="en-US" altLang="en-US" sz="1200" dirty="0" err="1">
                <a:solidFill>
                  <a:schemeClr val="bg1">
                    <a:lumMod val="75000"/>
                  </a:schemeClr>
                </a:solidFill>
              </a:rPr>
              <a:t>Sklerokornea</a:t>
            </a:r>
            <a:endParaRPr lang="en-US" altLang="en-US" dirty="0">
              <a:solidFill>
                <a:schemeClr val="bg1">
                  <a:lumMod val="75000"/>
                </a:schemeClr>
              </a:solidFill>
            </a:endParaRPr>
          </a:p>
          <a:p>
            <a:pPr eaLnBrk="1" hangingPunct="1"/>
            <a:r>
              <a:rPr lang="en-US" altLang="en-US" sz="1200" dirty="0">
                <a:solidFill>
                  <a:schemeClr val="bg1">
                    <a:lumMod val="75000"/>
                  </a:schemeClr>
                </a:solidFill>
              </a:rPr>
              <a:t>Trauma (endothelial; </a:t>
            </a:r>
            <a:r>
              <a:rPr lang="en-US" altLang="en-US" sz="1200" dirty="0" err="1">
                <a:solidFill>
                  <a:schemeClr val="bg1">
                    <a:lumMod val="75000"/>
                  </a:schemeClr>
                </a:solidFill>
              </a:rPr>
              <a:t>d. h</a:t>
            </a:r>
            <a:r>
              <a:rPr lang="en-US" altLang="en-US" sz="1200" dirty="0">
                <a:solidFill>
                  <a:schemeClr val="bg1">
                    <a:lumMod val="75000"/>
                  </a:schemeClr>
                </a:solidFill>
              </a:rPr>
              <a:t>. durch eine Zange)</a:t>
            </a:r>
          </a:p>
          <a:p>
            <a:pPr eaLnBrk="1" hangingPunct="1"/>
            <a:r>
              <a:rPr lang="en-US" altLang="en-US" sz="1200" dirty="0" err="1">
                <a:solidFill>
                  <a:schemeClr val="bg1">
                    <a:lumMod val="75000"/>
                  </a:schemeClr>
                </a:solidFill>
              </a:rPr>
              <a:t>Ulcus</a:t>
            </a:r>
            <a:endParaRPr lang="en-US" altLang="en-US" sz="1200" dirty="0">
              <a:solidFill>
                <a:schemeClr val="bg1">
                  <a:lumMod val="75000"/>
                </a:schemeClr>
              </a:solidFill>
            </a:endParaRPr>
          </a:p>
          <a:p>
            <a:pPr eaLnBrk="1" hangingPunct="1"/>
            <a:r>
              <a:rPr lang="en-US" altLang="en-US" sz="1200" dirty="0" err="1">
                <a:solidFill>
                  <a:schemeClr val="bg1">
                    <a:lumMod val="75000"/>
                  </a:schemeClr>
                </a:solidFill>
              </a:rPr>
              <a:t>Metabolische</a:t>
            </a:r>
            <a:r>
              <a:rPr lang="en-US" altLang="en-US" sz="1200" dirty="0">
                <a:solidFill>
                  <a:schemeClr val="bg1">
                    <a:lumMod val="75000"/>
                  </a:schemeClr>
                </a:solidFill>
              </a:rPr>
              <a:t> </a:t>
            </a:r>
            <a:r>
              <a:rPr lang="en-US" altLang="en-US" sz="1200" dirty="0" err="1">
                <a:solidFill>
                  <a:schemeClr val="bg1">
                    <a:lumMod val="75000"/>
                  </a:schemeClr>
                </a:solidFill>
              </a:rPr>
              <a:t>Störung</a:t>
            </a:r>
            <a:endParaRPr lang="en-US" altLang="en-US" sz="1200" dirty="0">
              <a:solidFill>
                <a:schemeClr val="bg1">
                  <a:lumMod val="75000"/>
                </a:schemeClr>
              </a:solidFill>
            </a:endParaRPr>
          </a:p>
          <a:p>
            <a:pPr eaLnBrk="1" hangingPunct="1"/>
            <a:r>
              <a:rPr lang="en-US" altLang="en-US" sz="1200" dirty="0">
                <a:solidFill>
                  <a:srgbClr val="0000FF"/>
                </a:solidFill>
              </a:rPr>
              <a:t>Peters-Anomalie</a:t>
            </a:r>
            <a:endParaRPr lang="en-US" altLang="en-US" dirty="0">
              <a:solidFill>
                <a:schemeClr val="bg1">
                  <a:lumMod val="75000"/>
                </a:schemeClr>
              </a:solidFill>
            </a:endParaRPr>
          </a:p>
          <a:p>
            <a:pPr eaLnBrk="1" hangingPunct="1"/>
            <a:r>
              <a:rPr lang="en-US" altLang="en-US" sz="1200" dirty="0">
                <a:solidFill>
                  <a:schemeClr val="bg1">
                    <a:lumMod val="75000"/>
                  </a:schemeClr>
                </a:solidFill>
              </a:rPr>
              <a:t>Endotheliale Dystrophie (CHED)</a:t>
            </a:r>
          </a:p>
          <a:p>
            <a:pPr eaLnBrk="1" hangingPunct="1"/>
            <a:r>
              <a:rPr lang="en-US" altLang="en-US" sz="1200" dirty="0">
                <a:solidFill>
                  <a:schemeClr val="bg1">
                    <a:lumMod val="75000"/>
                  </a:schemeClr>
                </a:solidFill>
              </a:rPr>
              <a:t>Dermoid der Hornhaut</a:t>
            </a:r>
          </a:p>
        </p:txBody>
      </p:sp>
      <p:sp>
        <p:nvSpPr>
          <p:cNvPr id="4101" name="Slide Number Placeholder 1"/>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29631EF-FD3D-4D58-80E6-1B7EB9FD17C1}" type="slidenum">
              <a:rPr lang="en-US" altLang="en-US" sz="1000"/>
              <a:t>99</a:t>
            </a:fld>
            <a:endParaRPr lang="en-US" altLang="en-US" sz="1000"/>
          </a:p>
        </p:txBody>
      </p:sp>
      <p:sp>
        <p:nvSpPr>
          <p:cNvPr id="7" name="Rectangle 2">
            <a:extLst>
              <a:ext uri="{FF2B5EF4-FFF2-40B4-BE49-F238E27FC236}">
                <a16:creationId xmlns:a16="http://schemas.microsoft.com/office/drawing/2014/main" id="{F8CB159D-9689-4479-9FEB-70DD29FC712E}"/>
              </a:ext>
            </a:extLst>
          </p:cNvPr>
          <p:cNvSpPr>
            <a:spLocks noGrp="1" noChangeArrowheads="1"/>
          </p:cNvSpPr>
          <p:nvPr>
            <p:ph type="title"/>
          </p:nvPr>
        </p:nvSpPr>
        <p:spPr>
          <a:xfrm>
            <a:off x="457200" y="0"/>
            <a:ext cx="7543800" cy="944562"/>
          </a:xfrm>
        </p:spPr>
        <p:txBody>
          <a:bodyPr wrap="square" lIns="25400" tIns="12700" rIns="25400" bIns="12700"/>
          <a:lstStyle/>
          <a:p>
            <a:pPr eaLnBrk="1" hangingPunct="1"/>
            <a:r>
              <a:rPr lang="en-US" altLang="en-US" sz="1800" dirty="0"/>
              <a:t>Q</a:t>
            </a:r>
          </a:p>
        </p:txBody>
      </p:sp>
      <p:sp>
        <p:nvSpPr>
          <p:cNvPr id="8" name="TextBox 7">
            <a:extLst>
              <a:ext uri="{FF2B5EF4-FFF2-40B4-BE49-F238E27FC236}">
                <a16:creationId xmlns:a16="http://schemas.microsoft.com/office/drawing/2014/main" id="{49CEE813-A759-4D14-A768-26797F9FA295}"/>
              </a:ext>
            </a:extLst>
          </p:cNvPr>
          <p:cNvSpPr txBox="1"/>
          <p:nvPr/>
        </p:nvSpPr>
        <p:spPr>
          <a:xfrm>
            <a:off x="2918342" y="272226"/>
            <a:ext cx="3307316" cy="400110"/>
          </a:xfrm>
          <a:prstGeom prst="rect">
            <a:avLst/>
          </a:prstGeom>
          <a:solidFill>
            <a:schemeClr val="accent1">
              <a:lumMod val="40000"/>
              <a:lumOff val="60000"/>
            </a:schemeClr>
          </a:solidFill>
        </p:spPr>
        <p:txBody>
          <a:bodyPr wrap="square" lIns="25400" tIns="12700" rIns="25400" bIns="12700" rtlCol="0">
            <a:spAutoFit/>
          </a:bodyPr>
          <a:lstStyle/>
          <a:p>
            <a:r>
              <a:rPr lang="en-US" sz="1200" b="1" dirty="0"/>
              <a:t>Die STUMPED-Eselsbrücke</a:t>
            </a:r>
          </a:p>
        </p:txBody>
      </p:sp>
      <p:sp>
        <p:nvSpPr>
          <p:cNvPr id="6" name="Text Box 16">
            <a:extLst>
              <a:ext uri="{FF2B5EF4-FFF2-40B4-BE49-F238E27FC236}">
                <a16:creationId xmlns:a16="http://schemas.microsoft.com/office/drawing/2014/main" id="{C9128694-3A19-4D8A-B2A5-383A56BC0553}"/>
              </a:ext>
            </a:extLst>
          </p:cNvPr>
          <p:cNvSpPr txBox="1">
            <a:spLocks noChangeArrowheads="1"/>
          </p:cNvSpPr>
          <p:nvPr/>
        </p:nvSpPr>
        <p:spPr bwMode="auto">
          <a:xfrm>
            <a:off x="342900" y="979628"/>
            <a:ext cx="8458200" cy="3046988"/>
          </a:xfrm>
          <a:prstGeom prst="rect">
            <a:avLst/>
          </a:prstGeom>
          <a:solidFill>
            <a:srgbClr val="CCFFCC"/>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i="1" dirty="0">
                <a:solidFill>
                  <a:schemeClr val="bg1">
                    <a:lumMod val="75000"/>
                  </a:schemeClr>
                </a:solidFill>
              </a:rPr>
              <a:t>In drei Worten: Um welche Erkrankung handelt es sich bei der Peters-Anomalie?</a:t>
            </a:r>
          </a:p>
          <a:p>
            <a:pPr eaLnBrk="1" hangingPunct="1"/>
            <a:r>
              <a:rPr lang="en-US" sz="1200" dirty="0">
                <a:solidFill>
                  <a:schemeClr val="bg1">
                    <a:lumMod val="75000"/>
                  </a:schemeClr>
                </a:solidFill>
              </a:rPr>
              <a:t>Es handelt sich um ein klassisches Beispiel für eine  Dysgenesie des vorderen Augenabschnitts</a:t>
            </a:r>
          </a:p>
          <a:p>
            <a:pPr eaLnBrk="1" hangingPunct="1"/>
            <a:endParaRPr lang="en-US" sz="1600" dirty="0">
              <a:solidFill>
                <a:srgbClr val="CCFFCC"/>
              </a:solidFill>
            </a:endParaRPr>
          </a:p>
          <a:p>
            <a:pPr eaLnBrk="1" hangingPunct="1"/>
            <a:r>
              <a:rPr lang="en-US" sz="1200" i="1" dirty="0">
                <a:solidFill>
                  <a:srgbClr val="CCFFCC"/>
                </a:solidFill>
              </a:rPr>
              <a:t>Wie äußert sie sich?</a:t>
            </a:r>
          </a:p>
          <a:p>
            <a:pPr eaLnBrk="1" hangingPunct="1"/>
            <a:r>
              <a:rPr lang="en-US" sz="1200" dirty="0">
                <a:solidFill>
                  <a:srgbClr val="CCFFCC"/>
                </a:solidFill>
              </a:rPr>
              <a:t>Als Hornhauttrübung bei der Geburt (na klar, das steht ja in der STUMPED-Eselsbrücke). Der Schweregrad der Trübung reicht von einer schwachen Trübung bis hin zu einem undurchsichtigen, erhabenen und vaskularisierten Durcheinander.</a:t>
            </a:r>
          </a:p>
          <a:p>
            <a:pPr eaLnBrk="1" hangingPunct="1"/>
            <a:endParaRPr lang="en-US" sz="1600" dirty="0">
              <a:solidFill>
                <a:srgbClr val="CCFFCC"/>
              </a:solidFill>
            </a:endParaRPr>
          </a:p>
          <a:p>
            <a:pPr eaLnBrk="1" hangingPunct="1"/>
            <a:r>
              <a:rPr lang="en-US" sz="1200" i="1" dirty="0">
                <a:solidFill>
                  <a:srgbClr val="CCFFCC"/>
                </a:solidFill>
              </a:rPr>
              <a:t>Welche spezifischen Anomalien treten häufig auf?</a:t>
            </a:r>
          </a:p>
          <a:p>
            <a:pPr eaLnBrk="1" hangingPunct="1"/>
            <a:r>
              <a:rPr lang="en-US" sz="1200" dirty="0">
                <a:solidFill>
                  <a:srgbClr val="CCFFCC"/>
                </a:solidFill>
              </a:rPr>
              <a:t>Es liegt ein Defekt im hinteren zentralen Hornhautbereich vor, einschließlich des Fehlens der Descemet-Membran und des darunterliegenden Endothels. Häufig sind Verwachsungen vorhanden, die sich von der Iris bis zum hinteren Hornhautdefekt erstrecken. Die Linse kann klein, kataraktös und deformiert sein und am Defekt in der hinteren Hornhaut anliegen.</a:t>
            </a:r>
          </a:p>
        </p:txBody>
      </p:sp>
      <p:sp>
        <p:nvSpPr>
          <p:cNvPr id="2" name="TextBox 1">
            <a:extLst>
              <a:ext uri="{FF2B5EF4-FFF2-40B4-BE49-F238E27FC236}">
                <a16:creationId xmlns:a16="http://schemas.microsoft.com/office/drawing/2014/main" id="{ECBF00D2-2508-47AF-B959-66502650155E}"/>
              </a:ext>
            </a:extLst>
          </p:cNvPr>
          <p:cNvSpPr txBox="1"/>
          <p:nvPr/>
        </p:nvSpPr>
        <p:spPr>
          <a:xfrm>
            <a:off x="1981200" y="1744865"/>
            <a:ext cx="4800600" cy="954107"/>
          </a:xfrm>
          <a:prstGeom prst="rect">
            <a:avLst/>
          </a:prstGeom>
          <a:solidFill>
            <a:schemeClr val="accent6">
              <a:lumMod val="60000"/>
              <a:lumOff val="40000"/>
            </a:schemeClr>
          </a:solidFill>
        </p:spPr>
        <p:txBody>
          <a:bodyPr wrap="square" lIns="25400" tIns="12700" rIns="25400" bIns="12700" rtlCol="0">
            <a:spAutoFit/>
          </a:bodyPr>
          <a:lstStyle/>
          <a:p>
            <a:pPr eaLnBrk="1" hangingPunct="1"/>
            <a:r>
              <a:rPr lang="en-US" sz="1200" i="1" dirty="0">
                <a:solidFill>
                  <a:srgbClr val="0000FF"/>
                </a:solidFill>
              </a:rPr>
              <a:t>Mit </a:t>
            </a:r>
            <a:r>
              <a:rPr lang="en-US" sz="1200" dirty="0">
                <a:solidFill>
                  <a:srgbClr val="0000FF"/>
                </a:solidFill>
              </a:rPr>
              <a:t>einem </a:t>
            </a:r>
            <a:r>
              <a:rPr lang="en-US" sz="1200" i="1" dirty="0">
                <a:solidFill>
                  <a:srgbClr val="0000FF"/>
                </a:solidFill>
              </a:rPr>
              <a:t>Wort: Um welche Erkrankung handelt es sich?</a:t>
            </a:r>
            <a:endParaRPr lang="en-US" sz="1400" i="1" dirty="0">
              <a:solidFill>
                <a:schemeClr val="accent6">
                  <a:lumMod val="60000"/>
                  <a:lumOff val="40000"/>
                </a:schemeClr>
              </a:solidFill>
            </a:endParaRPr>
          </a:p>
          <a:p>
            <a:pPr eaLnBrk="1" hangingPunct="1"/>
            <a:r>
              <a:rPr lang="en-US" sz="1200" dirty="0">
                <a:solidFill>
                  <a:schemeClr val="accent6">
                    <a:lumMod val="60000"/>
                    <a:lumOff val="40000"/>
                  </a:schemeClr>
                </a:solidFill>
              </a:rPr>
              <a:t>Es handelt sich um eine  Neurokristopathie , was bedeutet, dass sie sekundär zum Versagen der  Neuralleistenzellen  entsteht, ordnungsgemäß zu wandern und/oder sich zu differenzieren</a:t>
            </a:r>
          </a:p>
        </p:txBody>
      </p:sp>
    </p:spTree>
    <p:extLst>
      <p:ext uri="{BB962C8B-B14F-4D97-AF65-F5344CB8AC3E}">
        <p14:creationId xmlns:p14="http://schemas.microsoft.com/office/powerpoint/2010/main" val="1611241945"/>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21871</Words>
  <Application>Microsoft Office PowerPoint</Application>
  <PresentationFormat>Bildschirmpräsentation (4:3)</PresentationFormat>
  <Paragraphs>4268</Paragraphs>
  <Slides>180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180</vt:i4>
      </vt:variant>
    </vt:vector>
  </HeadingPairs>
  <TitlesOfParts>
    <vt:vector size="185" baseType="lpstr">
      <vt:lpstr>Arial</vt:lpstr>
      <vt:lpstr>Calibri</vt:lpstr>
      <vt:lpstr>Segoe Script</vt:lpstr>
      <vt:lpstr>Wingdings</vt:lpstr>
      <vt:lpstr>Network</vt:lpstr>
      <vt:lpstr>F</vt:lpstr>
      <vt:lpstr>A</vt:lpstr>
      <vt:lpstr>F</vt:lpstr>
      <vt:lpstr>Fragen und Antworten</vt:lpstr>
      <vt:lpstr>A</vt:lpstr>
      <vt:lpstr>Q</vt:lpstr>
      <vt:lpstr>Frage und Antwort</vt:lpstr>
      <vt:lpstr>Frage/Antwort</vt:lpstr>
      <vt:lpstr>Frage/Antwort</vt:lpstr>
      <vt:lpstr>A</vt:lpstr>
      <vt:lpstr>Q</vt:lpstr>
      <vt:lpstr>A</vt:lpstr>
      <vt:lpstr>Q</vt:lpstr>
      <vt:lpstr>A</vt:lpstr>
      <vt:lpstr>PowerPoint-Präsentation</vt:lpstr>
      <vt:lpstr>Q</vt:lpstr>
      <vt:lpstr>A</vt:lpstr>
      <vt:lpstr>A</vt:lpstr>
      <vt:lpstr>Q</vt:lpstr>
      <vt:lpstr>A</vt:lpstr>
      <vt:lpstr>Q</vt:lpstr>
      <vt:lpstr>A</vt:lpstr>
      <vt:lpstr>Q</vt:lpstr>
      <vt:lpstr>A</vt:lpstr>
      <vt:lpstr>PowerPoint-Präsentation</vt:lpstr>
      <vt:lpstr>Q</vt:lpstr>
      <vt:lpstr>A</vt:lpstr>
      <vt:lpstr>Q</vt:lpstr>
      <vt:lpstr>A</vt:lpstr>
      <vt:lpstr>Q</vt:lpstr>
      <vt:lpstr>A</vt:lpstr>
      <vt:lpstr>F</vt:lpstr>
      <vt:lpstr>A</vt:lpstr>
      <vt:lpstr>PowerPoint-Präsentation</vt:lpstr>
      <vt:lpstr>F</vt:lpstr>
      <vt:lpstr>A</vt:lpstr>
      <vt:lpstr>F</vt:lpstr>
      <vt:lpstr>A</vt:lpstr>
      <vt:lpstr>Q</vt:lpstr>
      <vt:lpstr>A</vt:lpstr>
      <vt:lpstr>PowerPoint-Präsentation</vt:lpstr>
      <vt:lpstr>Q</vt:lpstr>
      <vt:lpstr>Q</vt:lpstr>
      <vt:lpstr>Q</vt:lpstr>
      <vt:lpstr>A</vt:lpstr>
      <vt:lpstr>PowerPoint-Präsentation</vt:lpstr>
      <vt:lpstr>Q</vt:lpstr>
      <vt:lpstr>A</vt:lpstr>
      <vt:lpstr>Q</vt:lpstr>
      <vt:lpstr>A</vt:lpstr>
      <vt:lpstr>Q</vt:lpstr>
      <vt:lpstr>A</vt:lpstr>
      <vt:lpstr>Q</vt:lpstr>
      <vt:lpstr>A</vt:lpstr>
      <vt:lpstr>Q</vt:lpstr>
      <vt:lpstr>Fragen und Antworten</vt:lpstr>
      <vt:lpstr>A</vt:lpstr>
      <vt:lpstr>F</vt:lpstr>
      <vt:lpstr>A</vt:lpstr>
      <vt:lpstr>Q</vt:lpstr>
      <vt:lpstr>A</vt:lpstr>
      <vt:lpstr>PowerPoint-Präsentation</vt:lpstr>
      <vt:lpstr>Q</vt:lpstr>
      <vt:lpstr>A</vt:lpstr>
      <vt:lpstr>PowerPoint-Präsentation</vt:lpstr>
      <vt:lpstr>Q</vt:lpstr>
      <vt:lpstr>A</vt:lpstr>
      <vt:lpstr>Q</vt:lpstr>
      <vt:lpstr>A</vt:lpstr>
      <vt:lpstr>PowerPoint-Präsentation</vt:lpstr>
      <vt:lpstr>Q</vt:lpstr>
      <vt:lpstr>A</vt:lpstr>
      <vt:lpstr>PowerPoint-Präsentation</vt:lpstr>
      <vt:lpstr>Q</vt:lpstr>
      <vt:lpstr>A</vt:lpstr>
      <vt:lpstr>Q</vt:lpstr>
      <vt:lpstr>A</vt:lpstr>
      <vt:lpstr>Q</vt:lpstr>
      <vt:lpstr>A</vt:lpstr>
      <vt:lpstr>Q</vt:lpstr>
      <vt:lpstr>A</vt:lpstr>
      <vt:lpstr>Q</vt:lpstr>
      <vt:lpstr>A</vt:lpstr>
      <vt:lpstr>Q</vt:lpstr>
      <vt:lpstr>A</vt:lpstr>
      <vt:lpstr>Q</vt:lpstr>
      <vt:lpstr>A</vt:lpstr>
      <vt:lpstr>Q</vt:lpstr>
      <vt:lpstr>A</vt:lpstr>
      <vt:lpstr>PowerPoint-Präsentation</vt:lpstr>
      <vt:lpstr>Q</vt:lpstr>
      <vt:lpstr>A</vt:lpstr>
      <vt:lpstr>Q</vt:lpstr>
      <vt:lpstr>A</vt:lpstr>
      <vt:lpstr>Q</vt:lpstr>
      <vt:lpstr>A</vt:lpstr>
      <vt:lpstr>Q</vt:lpstr>
      <vt:lpstr>A</vt:lpstr>
      <vt:lpstr>Q</vt:lpstr>
      <vt:lpstr>Frage und Antwort</vt:lpstr>
      <vt:lpstr>A</vt:lpstr>
      <vt:lpstr>Q</vt:lpstr>
      <vt:lpstr>A</vt:lpstr>
      <vt:lpstr>Q</vt:lpstr>
      <vt:lpstr>A</vt:lpstr>
      <vt:lpstr>PowerPoint-Präsentation</vt:lpstr>
      <vt:lpstr>A</vt:lpstr>
      <vt:lpstr>PowerPoint-Präsentation</vt:lpstr>
      <vt:lpstr>PowerPoint-Präsentation</vt:lpstr>
      <vt:lpstr>PowerPoint-Präsentation</vt:lpstr>
      <vt:lpstr>F</vt:lpstr>
      <vt:lpstr>A</vt:lpstr>
      <vt:lpstr>F</vt:lpstr>
      <vt:lpstr>A</vt:lpstr>
      <vt:lpstr>F</vt:lpstr>
      <vt:lpstr>A</vt:lpstr>
      <vt:lpstr>F</vt:lpstr>
      <vt:lpstr>A</vt:lpstr>
      <vt:lpstr>PowerPoint-Präsentation</vt:lpstr>
      <vt:lpstr>QA</vt:lpstr>
      <vt:lpstr>QA</vt:lpstr>
      <vt:lpstr>QA</vt:lpstr>
      <vt:lpstr>QA</vt:lpstr>
      <vt:lpstr>QA</vt:lpstr>
      <vt:lpstr>QA</vt:lpstr>
      <vt:lpstr>QA</vt:lpstr>
      <vt:lpstr>QA</vt:lpstr>
      <vt:lpstr>QA</vt:lpstr>
      <vt:lpstr>PowerPoint-Präsentation</vt:lpstr>
      <vt:lpstr>QA</vt:lpstr>
      <vt:lpstr>QA</vt:lpstr>
      <vt:lpstr>QA</vt:lpstr>
      <vt:lpstr>QA</vt:lpstr>
      <vt:lpstr>QA</vt:lpstr>
      <vt:lpstr>QA</vt:lpstr>
      <vt:lpstr>QA</vt:lpstr>
      <vt:lpstr>QA</vt:lpstr>
      <vt:lpstr>QA</vt:lpstr>
      <vt:lpstr>QA</vt:lpstr>
      <vt:lpstr>QA</vt:lpstr>
      <vt:lpstr>QA</vt:lpstr>
      <vt:lpstr>PowerPoint-Präsentation</vt:lpstr>
      <vt:lpstr>QA</vt:lpstr>
      <vt:lpstr>QA</vt:lpstr>
      <vt:lpstr>QA</vt:lpstr>
      <vt:lpstr>QA</vt:lpstr>
      <vt:lpstr>QA</vt:lpstr>
      <vt:lpstr>QA</vt:lpstr>
      <vt:lpstr>QA</vt:lpstr>
      <vt:lpstr>QA</vt:lpstr>
      <vt:lpstr>QA</vt:lpstr>
      <vt:lpstr>QA</vt:lpstr>
      <vt:lpstr>QA</vt:lpstr>
      <vt:lpstr>Q</vt:lpstr>
      <vt:lpstr>A</vt:lpstr>
      <vt:lpstr>PowerPoint-Präsentation</vt:lpstr>
      <vt:lpstr>Q</vt:lpstr>
      <vt:lpstr>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LSU Ophthalmology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dc:title>
  <dc:creator>Steven B. Flynn</dc:creator>
  <cp:keywords>, docId:9D5E29374D99601E7913E596BFE75B67</cp:keywords>
  <cp:lastModifiedBy>Assaf Abdelrahman</cp:lastModifiedBy>
  <cp:revision>138</cp:revision>
  <dcterms:created xsi:type="dcterms:W3CDTF">2008-09-06T19:26:54Z</dcterms:created>
  <dcterms:modified xsi:type="dcterms:W3CDTF">2026-08-06T12:42:13Z</dcterms:modified>
</cp:coreProperties>
</file>